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6" r:id="rId1"/>
  </p:sldMasterIdLst>
  <p:notesMasterIdLst>
    <p:notesMasterId r:id="rId31"/>
  </p:notesMasterIdLst>
  <p:handoutMasterIdLst>
    <p:handoutMasterId r:id="rId32"/>
  </p:handoutMasterIdLst>
  <p:sldIdLst>
    <p:sldId id="257" r:id="rId2"/>
    <p:sldId id="258" r:id="rId3"/>
    <p:sldId id="259" r:id="rId4"/>
    <p:sldId id="390" r:id="rId5"/>
    <p:sldId id="391" r:id="rId6"/>
    <p:sldId id="412" r:id="rId7"/>
    <p:sldId id="393" r:id="rId8"/>
    <p:sldId id="418" r:id="rId9"/>
    <p:sldId id="396" r:id="rId10"/>
    <p:sldId id="392" r:id="rId11"/>
    <p:sldId id="394" r:id="rId12"/>
    <p:sldId id="389" r:id="rId13"/>
    <p:sldId id="409" r:id="rId14"/>
    <p:sldId id="410" r:id="rId15"/>
    <p:sldId id="398" r:id="rId16"/>
    <p:sldId id="411" r:id="rId17"/>
    <p:sldId id="400" r:id="rId18"/>
    <p:sldId id="419" r:id="rId19"/>
    <p:sldId id="388" r:id="rId20"/>
    <p:sldId id="413" r:id="rId21"/>
    <p:sldId id="414" r:id="rId22"/>
    <p:sldId id="415" r:id="rId23"/>
    <p:sldId id="416" r:id="rId24"/>
    <p:sldId id="408" r:id="rId25"/>
    <p:sldId id="417" r:id="rId26"/>
    <p:sldId id="361" r:id="rId27"/>
    <p:sldId id="386" r:id="rId28"/>
    <p:sldId id="387" r:id="rId29"/>
    <p:sldId id="345" r:id="rId30"/>
  </p:sldIdLst>
  <p:sldSz cx="9144000" cy="6858000" type="screen4x3"/>
  <p:notesSz cx="7010400" cy="9296400"/>
  <p:defaultTex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3CC4C4"/>
    <a:srgbClr val="FF0000"/>
    <a:srgbClr val="E8F6E4"/>
    <a:srgbClr val="EEEFD7"/>
    <a:srgbClr val="FF33CC"/>
    <a:srgbClr val="BBCDE3"/>
    <a:srgbClr val="B395D8"/>
    <a:srgbClr val="3E8CC6"/>
    <a:srgbClr val="FFCC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5917" autoAdjust="0"/>
    <p:restoredTop sz="77119" autoAdjust="0"/>
  </p:normalViewPr>
  <p:slideViewPr>
    <p:cSldViewPr snapToGrid="0">
      <p:cViewPr varScale="1">
        <p:scale>
          <a:sx n="83" d="100"/>
          <a:sy n="83" d="100"/>
        </p:scale>
        <p:origin x="-504"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1" d="100"/>
          <a:sy n="81" d="100"/>
        </p:scale>
        <p:origin x="-1998" y="-84"/>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6B101BF8-A4A3-4745-B852-023022D2EB9E}" type="datetimeFigureOut">
              <a:rPr lang="en-US" smtClean="0"/>
              <a:pPr/>
              <a:t>8/10/2011</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8D7267EF-5704-44C9-B836-2619CDB98BEB}" type="slidenum">
              <a:rPr lang="en-US" smtClean="0"/>
              <a:pPr/>
              <a:t>‹#›</a:t>
            </a:fld>
            <a:endParaRPr lang="en-US"/>
          </a:p>
        </p:txBody>
      </p:sp>
    </p:spTree>
    <p:extLst>
      <p:ext uri="{BB962C8B-B14F-4D97-AF65-F5344CB8AC3E}">
        <p14:creationId xmlns:p14="http://schemas.microsoft.com/office/powerpoint/2010/main" xmlns="" val="41335755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0" name="Rectangle 4"/>
          <p:cNvSpPr>
            <a:spLocks noGrp="1" noRot="1" noChangeAspect="1" noChangeArrowheads="1" noTextEdit="1"/>
          </p:cNvSpPr>
          <p:nvPr>
            <p:ph type="sldImg" idx="2"/>
          </p:nvPr>
        </p:nvSpPr>
        <p:spPr bwMode="auto">
          <a:xfrm>
            <a:off x="4367213" y="76200"/>
            <a:ext cx="2528887" cy="1897063"/>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314325" y="2208810"/>
            <a:ext cx="6286500" cy="68193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7"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charset="0"/>
                <a:cs typeface="+mn-cs"/>
              </a:defRPr>
            </a:lvl1pPr>
          </a:lstStyle>
          <a:p>
            <a:pPr>
              <a:defRPr/>
            </a:pPr>
            <a:fld id="{DCCEFC8F-1EBC-43E5-886D-F0A9AD3E9B6F}" type="slidenum">
              <a:rPr lang="en-US"/>
              <a:pPr>
                <a:defRPr/>
              </a:pPr>
              <a:t>‹#›</a:t>
            </a:fld>
            <a:endParaRPr lang="en-US"/>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5: Planning Group Policy Strategy</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extLst>
      <p:ext uri="{BB962C8B-B14F-4D97-AF65-F5344CB8AC3E}">
        <p14:creationId xmlns:p14="http://schemas.microsoft.com/office/powerpoint/2010/main" xmlns="" val="1339329195"/>
      </p:ext>
    </p:extLst>
  </p:cSld>
  <p:clrMap bg1="lt1" tx1="dk1" bg2="lt2" tx2="dk2" accent1="accent1" accent2="accent2" accent3="accent3" accent4="accent4" accent5="accent5" accent6="accent6" hlink="hlink" folHlink="folHlink"/>
  <p:hf ftr="0"/>
  <p:notesStyle>
    <a:lvl1pPr algn="l" rtl="0" eaLnBrk="0" fontAlgn="base" hangingPunct="0">
      <a:spcBef>
        <a:spcPct val="0"/>
      </a:spcBef>
      <a:spcAft>
        <a:spcPct val="60000"/>
      </a:spcAft>
      <a:defRPr sz="1000" kern="1200">
        <a:solidFill>
          <a:schemeClr val="tx1"/>
        </a:solidFill>
        <a:latin typeface="Arial" charset="0"/>
        <a:ea typeface="+mn-ea"/>
        <a:cs typeface="+mn-cs"/>
      </a:defRPr>
    </a:lvl1pPr>
    <a:lvl2pPr marL="342900" indent="-114300" algn="l" rtl="0" eaLnBrk="0" fontAlgn="base" hangingPunct="0">
      <a:spcBef>
        <a:spcPct val="0"/>
      </a:spcBef>
      <a:spcAft>
        <a:spcPct val="60000"/>
      </a:spcAft>
      <a:buClr>
        <a:srgbClr val="336699"/>
      </a:buClr>
      <a:buChar char="•"/>
      <a:defRPr sz="1000" kern="1200">
        <a:solidFill>
          <a:schemeClr val="tx1"/>
        </a:solidFill>
        <a:latin typeface="Arial" charset="0"/>
        <a:ea typeface="+mn-ea"/>
        <a:cs typeface="+mn-cs"/>
      </a:defRPr>
    </a:lvl2pPr>
    <a:lvl3pPr marL="914400" algn="l" rtl="0" eaLnBrk="0" fontAlgn="base" hangingPunct="0">
      <a:spcBef>
        <a:spcPct val="0"/>
      </a:spcBef>
      <a:spcAft>
        <a:spcPct val="60000"/>
      </a:spcAft>
      <a:defRPr sz="1000" kern="1200">
        <a:solidFill>
          <a:schemeClr val="tx1"/>
        </a:solidFill>
        <a:latin typeface="Arial" charset="0"/>
        <a:ea typeface="+mn-ea"/>
        <a:cs typeface="+mn-cs"/>
      </a:defRPr>
    </a:lvl3pPr>
    <a:lvl4pPr marL="1371600" algn="l" rtl="0" eaLnBrk="0" fontAlgn="base" hangingPunct="0">
      <a:spcBef>
        <a:spcPct val="0"/>
      </a:spcBef>
      <a:spcAft>
        <a:spcPct val="60000"/>
      </a:spcAft>
      <a:defRPr sz="1000" kern="1200">
        <a:solidFill>
          <a:schemeClr val="tx1"/>
        </a:solidFill>
        <a:latin typeface="Arial" charset="0"/>
        <a:ea typeface="+mn-ea"/>
        <a:cs typeface="+mn-cs"/>
      </a:defRPr>
    </a:lvl4pPr>
    <a:lvl5pPr marL="1828800" algn="l" rtl="0" eaLnBrk="0" fontAlgn="base" hangingPunct="0">
      <a:spcBef>
        <a:spcPct val="0"/>
      </a:spcBef>
      <a:spcAft>
        <a:spcPct val="6000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xfrm>
            <a:off x="4344988" y="188913"/>
            <a:ext cx="2528887" cy="1897062"/>
          </a:xfrm>
          <a:ln/>
        </p:spPr>
      </p:sp>
      <p:sp>
        <p:nvSpPr>
          <p:cNvPr id="33795" name="Notes Placeholder 2"/>
          <p:cNvSpPr>
            <a:spLocks noGrp="1"/>
          </p:cNvSpPr>
          <p:nvPr>
            <p:ph type="body" idx="1"/>
          </p:nvPr>
        </p:nvSpPr>
        <p:spPr>
          <a:xfrm>
            <a:off x="314325" y="2446338"/>
            <a:ext cx="6286500" cy="65817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lnSpc>
                <a:spcPct val="80000"/>
              </a:lnSpc>
            </a:pPr>
            <a:r>
              <a:rPr lang="en-US" b="1" dirty="0" smtClean="0"/>
              <a:t>Presentation: 60 minutes</a:t>
            </a:r>
          </a:p>
          <a:p>
            <a:pPr eaLnBrk="1" hangingPunct="1">
              <a:lnSpc>
                <a:spcPct val="80000"/>
              </a:lnSpc>
            </a:pPr>
            <a:r>
              <a:rPr lang="en-US" b="1" dirty="0" smtClean="0"/>
              <a:t>Labs: 60 minutes</a:t>
            </a:r>
            <a:endParaRPr lang="en-US" altLang="ko-KR" b="1" dirty="0" smtClean="0">
              <a:ea typeface="굴림" pitchFamily="34" charset="-127"/>
            </a:endParaRPr>
          </a:p>
          <a:p>
            <a:pPr eaLnBrk="1" hangingPunct="1">
              <a:lnSpc>
                <a:spcPct val="80000"/>
              </a:lnSpc>
            </a:pPr>
            <a:endParaRPr lang="en-US" dirty="0" smtClean="0"/>
          </a:p>
          <a:p>
            <a:pPr eaLnBrk="1" hangingPunct="1">
              <a:lnSpc>
                <a:spcPct val="90000"/>
              </a:lnSpc>
            </a:pPr>
            <a:r>
              <a:rPr lang="en-US" dirty="0" smtClean="0"/>
              <a:t>After completing this module, students will be able to:</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Plan GPO</a:t>
            </a:r>
            <a:r>
              <a:rPr lang="en-GB" sz="1000" kern="1200" baseline="0" dirty="0" smtClean="0">
                <a:solidFill>
                  <a:schemeClr val="tx1"/>
                </a:solidFill>
                <a:effectLst/>
                <a:latin typeface="Arial" charset="0"/>
                <a:ea typeface="+mn-ea"/>
                <a:cs typeface="+mn-cs"/>
              </a:rPr>
              <a:t> settings.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a:t>
            </a:r>
            <a:r>
              <a:rPr lang="en-US" sz="1000" kern="1200" baseline="0" dirty="0" smtClean="0">
                <a:solidFill>
                  <a:schemeClr val="tx1"/>
                </a:solidFill>
                <a:effectLst/>
                <a:latin typeface="Arial" charset="0"/>
                <a:ea typeface="+mn-ea"/>
                <a:cs typeface="+mn-cs"/>
              </a:rPr>
              <a:t> the </a:t>
            </a:r>
            <a:r>
              <a:rPr lang="en-US" sz="1000" kern="1200" dirty="0" smtClean="0">
                <a:solidFill>
                  <a:schemeClr val="tx1"/>
                </a:solidFill>
                <a:effectLst/>
                <a:latin typeface="Arial" charset="0"/>
                <a:ea typeface="+mn-ea"/>
                <a:cs typeface="+mn-cs"/>
              </a:rPr>
              <a:t>assignment of Group Policy objects to AD DS containers.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GB" sz="1000" kern="1200" dirty="0" smtClean="0">
                <a:solidFill>
                  <a:schemeClr val="tx1"/>
                </a:solidFill>
                <a:effectLst/>
                <a:latin typeface="Arial" charset="0"/>
                <a:ea typeface="+mn-ea"/>
                <a:cs typeface="+mn-cs"/>
              </a:rPr>
              <a:t>Plan how</a:t>
            </a:r>
            <a:r>
              <a:rPr lang="en-GB" sz="1000" kern="1200" baseline="0" dirty="0" smtClean="0">
                <a:solidFill>
                  <a:schemeClr val="tx1"/>
                </a:solidFill>
                <a:effectLst/>
                <a:latin typeface="Arial" charset="0"/>
                <a:ea typeface="+mn-ea"/>
                <a:cs typeface="+mn-cs"/>
              </a:rPr>
              <a:t> to manage GPOs within your organization.</a:t>
            </a:r>
            <a:endParaRPr lang="en-GB" sz="1000" kern="1200" dirty="0" smtClean="0">
              <a:solidFill>
                <a:schemeClr val="tx1"/>
              </a:solidFill>
              <a:effectLst/>
              <a:latin typeface="Arial" charset="0"/>
              <a:ea typeface="+mn-ea"/>
              <a:cs typeface="+mn-cs"/>
            </a:endParaRPr>
          </a:p>
          <a:p>
            <a:pPr eaLnBrk="1" hangingPunct="1">
              <a:lnSpc>
                <a:spcPct val="90000"/>
              </a:lnSpc>
            </a:pPr>
            <a:endParaRPr lang="en-US" b="1" dirty="0" smtClean="0"/>
          </a:p>
          <a:p>
            <a:pPr eaLnBrk="1" hangingPunct="1">
              <a:lnSpc>
                <a:spcPct val="90000"/>
              </a:lnSpc>
            </a:pPr>
            <a:r>
              <a:rPr lang="en-US" b="1" dirty="0" smtClean="0"/>
              <a:t>Required materials</a:t>
            </a:r>
          </a:p>
          <a:p>
            <a:pPr eaLnBrk="1" hangingPunct="1">
              <a:lnSpc>
                <a:spcPct val="90000"/>
              </a:lnSpc>
            </a:pPr>
            <a:r>
              <a:rPr lang="en-US" dirty="0" smtClean="0"/>
              <a:t>To teach this module, you need the Microsoft® Office PowerPoint® file 6433A_05.pptx.</a:t>
            </a:r>
          </a:p>
          <a:p>
            <a:pPr eaLnBrk="1" hangingPunct="1">
              <a:lnSpc>
                <a:spcPct val="90000"/>
              </a:lnSpc>
            </a:pPr>
            <a:endParaRPr lang="en-US" b="1" dirty="0" smtClean="0"/>
          </a:p>
          <a:p>
            <a:pPr eaLnBrk="1" hangingPunct="1">
              <a:lnSpc>
                <a:spcPct val="90000"/>
              </a:lnSpc>
            </a:pPr>
            <a:r>
              <a:rPr lang="en-US" b="1" dirty="0" smtClean="0"/>
              <a:t>Important:</a:t>
            </a:r>
            <a:r>
              <a:rPr lang="en-US" dirty="0" smtClean="0"/>
              <a:t> We recommend that you use PowerPoint 2002 or a later version to display the slides for this course. If you use PowerPoint Viewer or an earlier version of PowerPoint, all the features of the slides might not be displayed correctly.</a:t>
            </a:r>
          </a:p>
          <a:p>
            <a:pPr eaLnBrk="1" hangingPunct="1">
              <a:lnSpc>
                <a:spcPct val="90000"/>
              </a:lnSpc>
            </a:pPr>
            <a:endParaRPr lang="en-US" dirty="0" smtClean="0"/>
          </a:p>
          <a:p>
            <a:pPr eaLnBrk="1" hangingPunct="1">
              <a:lnSpc>
                <a:spcPct val="90000"/>
              </a:lnSpc>
            </a:pPr>
            <a:r>
              <a:rPr lang="en-US" b="1" dirty="0" smtClean="0"/>
              <a:t>Preparation tasks</a:t>
            </a:r>
          </a:p>
          <a:p>
            <a:pPr eaLnBrk="1" hangingPunct="1">
              <a:lnSpc>
                <a:spcPct val="90000"/>
              </a:lnSpc>
            </a:pPr>
            <a:r>
              <a:rPr lang="en-US" dirty="0" smtClean="0"/>
              <a:t>To prepare for this module:</a:t>
            </a:r>
          </a:p>
          <a:p>
            <a:pPr eaLnBrk="1" hangingPunct="1">
              <a:lnSpc>
                <a:spcPct val="90000"/>
              </a:lnSpc>
              <a:buFontTx/>
              <a:buChar char="•"/>
            </a:pPr>
            <a:r>
              <a:rPr lang="en-US" dirty="0" smtClean="0"/>
              <a:t> Read all of the materials for this module.</a:t>
            </a:r>
          </a:p>
          <a:p>
            <a:pPr eaLnBrk="1" hangingPunct="1">
              <a:lnSpc>
                <a:spcPct val="90000"/>
              </a:lnSpc>
              <a:buFontTx/>
              <a:buChar char="•"/>
            </a:pPr>
            <a:r>
              <a:rPr lang="en-US" dirty="0" smtClean="0"/>
              <a:t> Practice performing the demonstrations and the lab exercises.</a:t>
            </a:r>
          </a:p>
          <a:p>
            <a:pPr eaLnBrk="1" hangingPunct="1">
              <a:lnSpc>
                <a:spcPct val="90000"/>
              </a:lnSpc>
              <a:buFontTx/>
              <a:buChar char="•"/>
            </a:pPr>
            <a:r>
              <a:rPr lang="en-US" altLang="ko-KR" dirty="0" smtClean="0">
                <a:ea typeface="굴림" pitchFamily="34" charset="-127"/>
              </a:rPr>
              <a:t> Work through the Module Review and Takeaways section, and determine how you will use this section to reinforce student learning and promote knowledge transfer to on-the-job performance. </a:t>
            </a:r>
          </a:p>
          <a:p>
            <a:pPr eaLnBrk="1" hangingPunct="1">
              <a:lnSpc>
                <a:spcPct val="90000"/>
              </a:lnSpc>
            </a:pPr>
            <a:endParaRPr lang="en-GB" altLang="zh-CN" dirty="0" smtClean="0"/>
          </a:p>
          <a:p>
            <a:pPr eaLnBrk="1" hangingPunct="1">
              <a:lnSpc>
                <a:spcPct val="90000"/>
              </a:lnSpc>
            </a:pPr>
            <a:r>
              <a:rPr lang="en-GB" altLang="zh-CN" dirty="0" smtClean="0"/>
              <a:t>Make sure that students are aware of the Course Companion portal content that has additional module information and resources.</a:t>
            </a:r>
            <a:endParaRPr lang="en-US" dirty="0" smtClean="0"/>
          </a:p>
          <a:p>
            <a:pPr>
              <a:lnSpc>
                <a:spcPct val="90000"/>
              </a:lnSpc>
            </a:pPr>
            <a:endParaRPr lang="en-US" dirty="0" smtClean="0">
              <a:latin typeface="Arial" charset="0"/>
            </a:endParaRPr>
          </a:p>
        </p:txBody>
      </p:sp>
      <p:sp>
        <p:nvSpPr>
          <p:cNvPr id="33796" name="Slide Number Placeholder 5"/>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875AAAF1-CF4E-4168-8A0E-1F2CB5ADF0BA}" type="slidenum">
              <a:rPr lang="en-US" b="0" smtClean="0"/>
              <a:pPr/>
              <a:t>1</a:t>
            </a:fld>
            <a:endParaRPr lang="en-US" b="0" smtClean="0"/>
          </a:p>
        </p:txBody>
      </p:sp>
      <p:sp>
        <p:nvSpPr>
          <p:cNvPr id="33797" name="Rectangle 4"/>
          <p:cNvSpPr>
            <a:spLocks noChangeArrowheads="1"/>
          </p:cNvSpPr>
          <p:nvPr/>
        </p:nvSpPr>
        <p:spPr bwMode="auto">
          <a:xfrm>
            <a:off x="542925" y="1319213"/>
            <a:ext cx="2860675" cy="633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lIns="182880" rIns="182880"/>
          <a:lstStyle/>
          <a:p>
            <a:pPr>
              <a:lnSpc>
                <a:spcPct val="80000"/>
              </a:lnSpc>
              <a:spcAft>
                <a:spcPct val="60000"/>
              </a:spcAft>
            </a:pPr>
            <a:endParaRPr lang="en-US" altLang="ko-KR" sz="1000">
              <a:latin typeface="Arial" charset="0"/>
              <a:ea typeface="굴림" pitchFamily="34" charset="-127"/>
            </a:endParaRPr>
          </a:p>
        </p:txBody>
      </p:sp>
      <p:sp>
        <p:nvSpPr>
          <p:cNvPr id="6"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smtClean="0"/>
              <a:t>Module 5: </a:t>
            </a:r>
            <a:r>
              <a:rPr lang="en-US" dirty="0"/>
              <a:t>Planning Group Policy Strategy</a:t>
            </a:r>
            <a:endParaRPr lang="en-US" dirty="0" smtClean="0"/>
          </a:p>
          <a:p>
            <a:pPr>
              <a:defRPr/>
            </a:pPr>
            <a:endParaRPr lang="en-US" dirty="0"/>
          </a:p>
        </p:txBody>
      </p:sp>
      <p:sp>
        <p:nvSpPr>
          <p:cNvPr id="7"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Students should be familiar with starter GPOs from previous courses. </a:t>
            </a:r>
          </a:p>
          <a:p>
            <a:endParaRPr lang="en-GB" dirty="0" smtClean="0"/>
          </a:p>
          <a:p>
            <a:pPr marL="0" marR="0" indent="0" algn="l" defTabSz="914400" rtl="0" eaLnBrk="0" fontAlgn="base" latinLnBrk="0" hangingPunct="0">
              <a:lnSpc>
                <a:spcPct val="100000"/>
              </a:lnSpc>
              <a:spcBef>
                <a:spcPct val="0"/>
              </a:spcBef>
              <a:spcAft>
                <a:spcPct val="60000"/>
              </a:spcAft>
              <a:buClrTx/>
              <a:buSzTx/>
              <a:buFontTx/>
              <a:buNone/>
              <a:tabLst/>
              <a:defRPr/>
            </a:pPr>
            <a:r>
              <a:rPr lang="en-US" dirty="0" smtClean="0">
                <a:latin typeface="Arial" pitchFamily="34" charset="0"/>
              </a:rPr>
              <a:t>Explain that starter GPOs allow you to store preconfigured administrative template settings in starter GPOs that act as templates for creating new GPOs. These starter GPOs can be exported into .cab files that can be easily imported into other areas of your enterprise. This can help to provide consistency in large enterprises. Comments about the starter GPO can be stored in the template.</a:t>
            </a:r>
          </a:p>
          <a:p>
            <a:endParaRPr lang="en-GB" dirty="0" smtClean="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10</a:t>
            </a:fld>
            <a:endParaRPr lang="en-US"/>
          </a:p>
        </p:txBody>
      </p:sp>
      <p:sp>
        <p:nvSpPr>
          <p:cNvPr id="5" name="Header Placeholder 4"/>
          <p:cNvSpPr>
            <a:spLocks noGrp="1"/>
          </p:cNvSpPr>
          <p:nvPr>
            <p:ph type="hdr" sz="quarter" idx="11"/>
          </p:nvPr>
        </p:nvSpPr>
        <p:spPr/>
        <p:txBody>
          <a:bodyPr/>
          <a:lstStyle/>
          <a:p>
            <a:r>
              <a:rPr lang="en-US" dirty="0" smtClean="0"/>
              <a:t>Module 5: Planning Group Policy Strategy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28589023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latin typeface="Arial" pitchFamily="34" charset="0"/>
              </a:rPr>
              <a:t>Explain that Active Directory replication will ensure that it is copied to all domain controllers. </a:t>
            </a:r>
          </a:p>
          <a:p>
            <a:pPr eaLnBrk="1" hangingPunct="1"/>
            <a:r>
              <a:rPr lang="en-US" dirty="0" smtClean="0">
                <a:latin typeface="Arial" pitchFamily="34" charset="0"/>
              </a:rPr>
              <a:t>Mention that it must be created and updated manually.</a:t>
            </a:r>
          </a:p>
          <a:p>
            <a:pPr eaLnBrk="1" hangingPunct="1"/>
            <a:r>
              <a:rPr lang="en-US" dirty="0" smtClean="0">
                <a:latin typeface="Arial" pitchFamily="34" charset="0"/>
              </a:rPr>
              <a:t>Explain that it provides consistency for administrators who edit GPOs from multiple Windows Vista or Windows Server 2008 workstations.</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11</a:t>
            </a:fld>
            <a:endParaRPr lang="en-US"/>
          </a:p>
        </p:txBody>
      </p:sp>
      <p:sp>
        <p:nvSpPr>
          <p:cNvPr id="5" name="Header Placeholder 4"/>
          <p:cNvSpPr>
            <a:spLocks noGrp="1"/>
          </p:cNvSpPr>
          <p:nvPr>
            <p:ph type="hdr" sz="quarter" idx="11"/>
          </p:nvPr>
        </p:nvSpPr>
        <p:spPr/>
        <p:txBody>
          <a:bodyPr/>
          <a:lstStyle/>
          <a:p>
            <a:r>
              <a:rPr lang="en-US" dirty="0" smtClean="0"/>
              <a:t>Module 5: Planning Group Policy Strategy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24369774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12</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b="1" dirty="0" smtClean="0">
              <a:solidFill>
                <a:srgbClr val="FF0000"/>
              </a:solidFill>
            </a:endParaRPr>
          </a:p>
          <a:p>
            <a:r>
              <a:rPr lang="en-US" dirty="0" smtClean="0"/>
              <a:t>After completing this lesson, students will be able to:</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Modify AD DS to support the deployment of GPOs.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GPO inheritance.</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GB" sz="1000" kern="1200" dirty="0" smtClean="0">
                <a:solidFill>
                  <a:schemeClr val="tx1"/>
                </a:solidFill>
                <a:effectLst/>
                <a:latin typeface="Arial" charset="0"/>
                <a:ea typeface="+mn-ea"/>
                <a:cs typeface="+mn-cs"/>
              </a:rPr>
              <a:t>Filter and target GPOs.</a:t>
            </a:r>
          </a:p>
          <a:p>
            <a:pPr marL="171450" marR="0" lvl="0" indent="-171450" algn="l" defTabSz="914400" rtl="0" eaLnBrk="0" fontAlgn="base" latinLnBrk="0" hangingPunct="0">
              <a:lnSpc>
                <a:spcPct val="100000"/>
              </a:lnSpc>
              <a:spcBef>
                <a:spcPct val="0"/>
              </a:spcBef>
              <a:spcAft>
                <a:spcPct val="60000"/>
              </a:spcAft>
              <a:buClrTx/>
              <a:buSzTx/>
              <a:buFont typeface="Arial" pitchFamily="34" charset="0"/>
              <a:buChar char="•"/>
              <a:tabLst/>
              <a:defRPr/>
            </a:pPr>
            <a:r>
              <a:rPr lang="en-GB" sz="1000" kern="1200" dirty="0" smtClean="0">
                <a:solidFill>
                  <a:schemeClr val="tx1"/>
                </a:solidFill>
                <a:effectLst/>
                <a:latin typeface="Arial" charset="0"/>
                <a:ea typeface="+mn-ea"/>
                <a:cs typeface="+mn-cs"/>
              </a:rPr>
              <a:t>Implement loopback processing.</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Select a suitable GPO scheme for a given</a:t>
            </a:r>
            <a:r>
              <a:rPr lang="en-GB" sz="1000" kern="1200" baseline="0" dirty="0" smtClean="0">
                <a:solidFill>
                  <a:schemeClr val="tx1"/>
                </a:solidFill>
                <a:effectLst/>
                <a:latin typeface="Arial" charset="0"/>
                <a:ea typeface="+mn-ea"/>
                <a:cs typeface="+mn-cs"/>
              </a:rPr>
              <a:t> simple scenario.</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Determine how best to apply multiple GPOs in a given scenario.</a:t>
            </a:r>
          </a:p>
          <a:p>
            <a:pPr marL="171450" lvl="0" indent="-171450">
              <a:buFont typeface="Arial" pitchFamily="34" charset="0"/>
              <a:buChar char="•"/>
            </a:pP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endParaRPr lang="en-US" sz="1000" kern="1200" dirty="0" smtClean="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5: Planning Group Policy Strategy</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a:t>
            </a:r>
            <a:r>
              <a:rPr lang="en-US" dirty="0"/>
              <a:t>6433A</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60000"/>
              </a:spcAft>
              <a:buClrTx/>
              <a:buSzTx/>
              <a:buFontTx/>
              <a:buNone/>
              <a:tabLst/>
              <a:defRPr/>
            </a:pPr>
            <a:r>
              <a:rPr lang="en-GB" dirty="0" smtClean="0"/>
              <a:t>Start this topic by talking about the order of GPO processing. Then, discuss what type of settings are most appropriate at each level. In general, local Group Policy is rarely used. Most Group Policy objects are linked to the domain or OUs.</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13</a:t>
            </a:fld>
            <a:endParaRPr lang="en-US"/>
          </a:p>
        </p:txBody>
      </p:sp>
      <p:sp>
        <p:nvSpPr>
          <p:cNvPr id="5" name="Header Placeholder 4"/>
          <p:cNvSpPr>
            <a:spLocks noGrp="1"/>
          </p:cNvSpPr>
          <p:nvPr>
            <p:ph type="hdr" sz="quarter" idx="11"/>
          </p:nvPr>
        </p:nvSpPr>
        <p:spPr/>
        <p:txBody>
          <a:bodyPr/>
          <a:lstStyle/>
          <a:p>
            <a:r>
              <a:rPr lang="en-US" dirty="0" smtClean="0"/>
              <a:t>Module 5: Planning Group Policy Strategy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25148506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Discuss each consideration and why it might be important. Also discuss the idea that a well done GPO design uses enforcement and blocking inheritance, sparingly. An overly complex structure is prone to error because it requires an administrator to perform a lot of linking, blocking, and enforcement. The more actions an administrator is required to perform, the greater the likelihood of error.</a:t>
            </a:r>
          </a:p>
          <a:p>
            <a:endParaRPr lang="en-GB" dirty="0" smtClean="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14</a:t>
            </a:fld>
            <a:endParaRPr lang="en-US"/>
          </a:p>
        </p:txBody>
      </p:sp>
      <p:sp>
        <p:nvSpPr>
          <p:cNvPr id="5" name="Header Placeholder 4"/>
          <p:cNvSpPr>
            <a:spLocks noGrp="1"/>
          </p:cNvSpPr>
          <p:nvPr>
            <p:ph type="hdr" sz="quarter" idx="11"/>
          </p:nvPr>
        </p:nvSpPr>
        <p:spPr/>
        <p:txBody>
          <a:bodyPr/>
          <a:lstStyle/>
          <a:p>
            <a:r>
              <a:rPr lang="en-US" dirty="0" smtClean="0"/>
              <a:t>Module 5: Planning Group Policy Strategy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9145235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60000"/>
              </a:spcAft>
              <a:buClrTx/>
              <a:buSzTx/>
              <a:buFontTx/>
              <a:buNone/>
              <a:tabLst/>
              <a:defRPr/>
            </a:pPr>
            <a:r>
              <a:rPr lang="en-GB" b="1" dirty="0" smtClean="0"/>
              <a:t>Key message</a:t>
            </a:r>
            <a:r>
              <a:rPr lang="en-GB" dirty="0" smtClean="0"/>
              <a:t>: Ensure that users and computers are in the most</a:t>
            </a:r>
            <a:r>
              <a:rPr lang="en-GB" baseline="0" dirty="0" smtClean="0"/>
              <a:t> suitable AD DS container for the relevant GPOs to apply. Where necessary, use either filtering or targeting to configure exceptions. </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15</a:t>
            </a:fld>
            <a:endParaRPr lang="en-US"/>
          </a:p>
        </p:txBody>
      </p:sp>
      <p:sp>
        <p:nvSpPr>
          <p:cNvPr id="5" name="Header Placeholder 4"/>
          <p:cNvSpPr>
            <a:spLocks noGrp="1"/>
          </p:cNvSpPr>
          <p:nvPr>
            <p:ph type="hdr" sz="quarter" idx="11"/>
          </p:nvPr>
        </p:nvSpPr>
        <p:spPr/>
        <p:txBody>
          <a:bodyPr/>
          <a:lstStyle/>
          <a:p>
            <a:r>
              <a:rPr lang="en-US" dirty="0" smtClean="0"/>
              <a:t>Module 5: Planning Group Policy Strategy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31696953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Loopback processing may be a difficult process for some students to understand. You may find it useful to draw a diagram on a whiteboard to show how loopback processing works. After you are sure that students understand how loopback processing works, begin explaining the considerations. The student manual provides examples for each consideration.</a:t>
            </a:r>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16</a:t>
            </a:fld>
            <a:endParaRPr lang="en-US"/>
          </a:p>
        </p:txBody>
      </p:sp>
      <p:sp>
        <p:nvSpPr>
          <p:cNvPr id="5" name="Header Placeholder 4"/>
          <p:cNvSpPr>
            <a:spLocks noGrp="1"/>
          </p:cNvSpPr>
          <p:nvPr>
            <p:ph type="hdr" sz="quarter" idx="11"/>
          </p:nvPr>
        </p:nvSpPr>
        <p:spPr/>
        <p:txBody>
          <a:bodyPr/>
          <a:lstStyle/>
          <a:p>
            <a:r>
              <a:rPr lang="en-US" dirty="0" smtClean="0"/>
              <a:t>Module 5: Planning Group Policy Strategy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31340404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2058335"/>
            <a:ext cx="6286500" cy="7039366"/>
          </a:xfrm>
        </p:spPr>
        <p:txBody>
          <a:bodyPr/>
          <a:lstStyle/>
          <a:p>
            <a:r>
              <a:rPr lang="en-GB" b="1" dirty="0" smtClean="0"/>
              <a:t>Key message</a:t>
            </a:r>
            <a:r>
              <a:rPr lang="en-GB" dirty="0" smtClean="0"/>
              <a:t>: Students need</a:t>
            </a:r>
            <a:r>
              <a:rPr lang="en-GB" baseline="0" dirty="0" smtClean="0"/>
              <a:t> to think about how to implement GPO efficiently to configure the required settings with the fewest GPOs. </a:t>
            </a:r>
          </a:p>
          <a:p>
            <a:r>
              <a:rPr lang="en-US" sz="1000" kern="1200" dirty="0" smtClean="0">
                <a:solidFill>
                  <a:schemeClr val="tx1"/>
                </a:solidFill>
                <a:effectLst/>
                <a:latin typeface="Arial" charset="0"/>
                <a:ea typeface="+mn-ea"/>
                <a:cs typeface="+mn-cs"/>
              </a:rPr>
              <a:t>With the fewest GPOs, implement the requirements for the </a:t>
            </a:r>
            <a:r>
              <a:rPr lang="en-US" sz="1000" kern="1200" dirty="0" err="1" smtClean="0">
                <a:solidFill>
                  <a:schemeClr val="tx1"/>
                </a:solidFill>
                <a:effectLst/>
                <a:latin typeface="Arial" charset="0"/>
                <a:ea typeface="+mn-ea"/>
                <a:cs typeface="+mn-cs"/>
              </a:rPr>
              <a:t>Contoso</a:t>
            </a:r>
            <a:r>
              <a:rPr lang="en-US" sz="1000" kern="1200" dirty="0" smtClean="0">
                <a:solidFill>
                  <a:schemeClr val="tx1"/>
                </a:solidFill>
                <a:effectLst/>
                <a:latin typeface="Arial" charset="0"/>
                <a:ea typeface="+mn-ea"/>
                <a:cs typeface="+mn-cs"/>
              </a:rPr>
              <a:t>, Ltd. organization.</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Requirements</a:t>
            </a:r>
            <a:endParaRPr lang="en-GB" sz="1000" b="1"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All users must have password expiration set to 30 days.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Bad passwords should be audited. </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The Northern and Southern OUs  need standard desktops, but the desktop in the Southern OU is different from the one in the Northern OU.</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All users in the Southern OU need the option of installing a custom account tracking package.</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All sales users need access to the sales database application.</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 </a:t>
            </a:r>
            <a:r>
              <a:rPr lang="en-US" sz="1000" b="1" kern="1200" dirty="0" smtClean="0">
                <a:solidFill>
                  <a:schemeClr val="tx1"/>
                </a:solidFill>
                <a:effectLst/>
                <a:latin typeface="Arial" charset="0"/>
                <a:ea typeface="+mn-ea"/>
                <a:cs typeface="+mn-cs"/>
              </a:rPr>
              <a:t>Possible answers:</a:t>
            </a:r>
            <a:endParaRPr lang="en-GB" sz="1000" b="1" kern="1200" dirty="0" smtClean="0">
              <a:solidFill>
                <a:schemeClr val="tx1"/>
              </a:solidFill>
              <a:effectLst/>
              <a:latin typeface="Arial" charset="0"/>
              <a:ea typeface="+mn-ea"/>
              <a:cs typeface="+mn-cs"/>
            </a:endParaRPr>
          </a:p>
          <a:p>
            <a:pPr marL="171450" indent="-171450">
              <a:buFont typeface="Arial" pitchFamily="34" charset="0"/>
              <a:buChar char="•"/>
            </a:pPr>
            <a:r>
              <a:rPr lang="en-US" sz="1000" kern="1200" dirty="0" smtClean="0">
                <a:solidFill>
                  <a:schemeClr val="tx1"/>
                </a:solidFill>
                <a:effectLst/>
                <a:latin typeface="Arial" charset="0"/>
                <a:ea typeface="+mn-ea"/>
                <a:cs typeface="+mn-cs"/>
              </a:rPr>
              <a:t>Modify the default domain GPO to include the password expiration setting and the audit setting. </a:t>
            </a:r>
            <a:endParaRPr lang="en-GB" sz="1000" kern="1200" dirty="0" smtClean="0">
              <a:solidFill>
                <a:schemeClr val="tx1"/>
              </a:solidFill>
              <a:effectLst/>
              <a:latin typeface="Arial" charset="0"/>
              <a:ea typeface="+mn-ea"/>
              <a:cs typeface="+mn-cs"/>
            </a:endParaRPr>
          </a:p>
          <a:p>
            <a:pPr marL="171450" indent="-171450">
              <a:buFont typeface="Arial" pitchFamily="34" charset="0"/>
              <a:buChar char="•"/>
            </a:pPr>
            <a:r>
              <a:rPr lang="en-US" sz="1000" kern="1200" dirty="0" smtClean="0">
                <a:solidFill>
                  <a:schemeClr val="tx1"/>
                </a:solidFill>
                <a:effectLst/>
                <a:latin typeface="Arial" charset="0"/>
                <a:ea typeface="+mn-ea"/>
                <a:cs typeface="+mn-cs"/>
              </a:rPr>
              <a:t>Create a shadow security group for each OU beneath Sales. Create a new GPO linked to the Sales OU that contains the desktop folder redirection settings. Use Advanced folder redirection and select security groups to configure different folders for redirection, based on membership of the appropriate shadow group. Add the sales database application to this GPO by using user assignment. Configure Enforcement on this policy. </a:t>
            </a:r>
            <a:endParaRPr lang="en-GB" sz="1000" kern="1200" dirty="0" smtClean="0">
              <a:solidFill>
                <a:schemeClr val="tx1"/>
              </a:solidFill>
              <a:effectLst/>
              <a:latin typeface="Arial" charset="0"/>
              <a:ea typeface="+mn-ea"/>
              <a:cs typeface="+mn-cs"/>
            </a:endParaRPr>
          </a:p>
          <a:p>
            <a:pPr marL="171450" indent="-171450">
              <a:buFont typeface="Arial" pitchFamily="34" charset="0"/>
              <a:buChar char="•"/>
            </a:pPr>
            <a:r>
              <a:rPr lang="en-US" sz="1000" kern="1200" dirty="0" smtClean="0">
                <a:solidFill>
                  <a:schemeClr val="tx1"/>
                </a:solidFill>
                <a:effectLst/>
                <a:latin typeface="Arial" charset="0"/>
                <a:ea typeface="+mn-ea"/>
                <a:cs typeface="+mn-cs"/>
              </a:rPr>
              <a:t>Create a GPO linked to the Southern OU that publishes the account tracking package. </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Question</a:t>
            </a:r>
            <a:r>
              <a:rPr lang="en-US" sz="1000" kern="1200" dirty="0" smtClean="0">
                <a:solidFill>
                  <a:schemeClr val="tx1"/>
                </a:solidFill>
                <a:effectLst/>
                <a:latin typeface="Arial" charset="0"/>
                <a:ea typeface="+mn-ea"/>
                <a:cs typeface="+mn-cs"/>
              </a:rPr>
              <a:t>: In general, is it better to implement fewer, large GPOs that combine different settings or more, than smaller GPOs that are focused on a different aspect of client computer management?</a:t>
            </a: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There is no right answer here. The more GPOs there are, the more is the client-side processing that occurs during computer startup and user logon. Therefore, you should aim to minimize the number of GPOs. However, if a GPO contains many diverse settings, it can be difficult to administer the GPO because a change may affect a large section of the user population. </a:t>
            </a:r>
          </a:p>
          <a:p>
            <a:r>
              <a:rPr lang="en-US" sz="1000" b="1" kern="1200" dirty="0" smtClean="0">
                <a:solidFill>
                  <a:schemeClr val="tx1"/>
                </a:solidFill>
                <a:effectLst/>
                <a:latin typeface="Arial" charset="0"/>
                <a:ea typeface="+mn-ea"/>
                <a:cs typeface="+mn-cs"/>
              </a:rPr>
              <a:t>Question</a:t>
            </a:r>
            <a:r>
              <a:rPr lang="en-US" sz="1000" kern="1200" dirty="0" smtClean="0">
                <a:solidFill>
                  <a:schemeClr val="tx1"/>
                </a:solidFill>
                <a:effectLst/>
                <a:latin typeface="Arial" charset="0"/>
                <a:ea typeface="+mn-ea"/>
                <a:cs typeface="+mn-cs"/>
              </a:rPr>
              <a:t>: </a:t>
            </a:r>
            <a:r>
              <a:rPr lang="en-US" dirty="0" smtClean="0"/>
              <a:t>To strike the right balance, what would you recommend</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Where possible: </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Bundle similar settings together in a GPO; for example, create a GPO that focuses on security settings and another that focuses on user desktop settings. </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Try to group settings that can easily be applied to high-level containers so that  you can rely on inheritance to propagate the settings.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Disable the User/Computer element in a policy where appropriate. Even non-configured settings are processed.</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 </a:t>
            </a:r>
            <a:endParaRPr lang="en-GB" sz="1000" kern="1200" dirty="0" smtClean="0">
              <a:solidFill>
                <a:schemeClr val="tx1"/>
              </a:solidFill>
              <a:effectLst/>
              <a:latin typeface="Arial"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17</a:t>
            </a:fld>
            <a:endParaRPr lang="en-US"/>
          </a:p>
        </p:txBody>
      </p:sp>
      <p:sp>
        <p:nvSpPr>
          <p:cNvPr id="5" name="Header Placeholder 4"/>
          <p:cNvSpPr>
            <a:spLocks noGrp="1"/>
          </p:cNvSpPr>
          <p:nvPr>
            <p:ph type="hdr" sz="quarter" idx="11"/>
          </p:nvPr>
        </p:nvSpPr>
        <p:spPr/>
        <p:txBody>
          <a:bodyPr/>
          <a:lstStyle/>
          <a:p>
            <a:r>
              <a:rPr lang="en-US" dirty="0" smtClean="0"/>
              <a:t>Module 5: Planning Group Policy Strategy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16356275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kern="1200" dirty="0" smtClean="0">
                <a:solidFill>
                  <a:schemeClr val="tx1"/>
                </a:solidFill>
                <a:effectLst/>
                <a:latin typeface="Arial" charset="0"/>
                <a:ea typeface="+mn-ea"/>
                <a:cs typeface="+mn-cs"/>
              </a:rPr>
              <a:t>Suggested answer </a:t>
            </a:r>
          </a:p>
          <a:p>
            <a:r>
              <a:rPr lang="en-US" sz="1000" b="1" u="sng" kern="1200" dirty="0" smtClean="0">
                <a:solidFill>
                  <a:srgbClr val="006600"/>
                </a:solidFill>
                <a:effectLst/>
                <a:latin typeface="Arial" charset="0"/>
                <a:ea typeface="+mn-ea"/>
                <a:cs typeface="+mn-cs"/>
              </a:rPr>
              <a:t>What and where is the question for this answer? Not clear. Also, the use of some user names given on this Notes page indicate that a specific scenario is used. Where is this scenario given? Not clear. Please recheck and correct.</a:t>
            </a:r>
            <a:endParaRPr lang="en-GB" sz="1000" b="1" u="sng" kern="1200" dirty="0" smtClean="0">
              <a:solidFill>
                <a:srgbClr val="006600"/>
              </a:solidFill>
              <a:effectLst/>
              <a:latin typeface="Arial" charset="0"/>
              <a:ea typeface="+mn-ea"/>
              <a:cs typeface="+mn-cs"/>
            </a:endParaRPr>
          </a:p>
          <a:p>
            <a:r>
              <a:rPr lang="en-US" sz="1000" kern="1200" dirty="0" smtClean="0">
                <a:solidFill>
                  <a:schemeClr val="tx1"/>
                </a:solidFill>
                <a:effectLst/>
                <a:latin typeface="Arial" charset="0"/>
                <a:ea typeface="+mn-ea"/>
                <a:cs typeface="+mn-cs"/>
              </a:rPr>
              <a:t>There is no single specific answer, but rather a range of possibilities. One possible solution is: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Modify the Default Domain policy with all company-wide settings. These might include: </a:t>
            </a:r>
            <a:endParaRPr lang="en-GB" sz="1000" kern="1200" dirty="0" smtClean="0">
              <a:solidFill>
                <a:schemeClr val="tx1"/>
              </a:solidFill>
              <a:effectLst/>
              <a:latin typeface="Arial" charset="0"/>
              <a:ea typeface="+mn-ea"/>
              <a:cs typeface="+mn-cs"/>
            </a:endParaRPr>
          </a:p>
          <a:p>
            <a:pPr marL="514350" lvl="1" indent="-171450">
              <a:buFont typeface="Arial" pitchFamily="34" charset="0"/>
              <a:buChar char="•"/>
            </a:pPr>
            <a:r>
              <a:rPr lang="en-US" sz="1000" kern="1200" dirty="0" smtClean="0">
                <a:solidFill>
                  <a:schemeClr val="tx1"/>
                </a:solidFill>
                <a:effectLst/>
                <a:latin typeface="Arial" charset="0"/>
                <a:ea typeface="+mn-ea"/>
                <a:cs typeface="+mn-cs"/>
              </a:rPr>
              <a:t>Deploying Microsoft Office by assigning the Microsoft Office package to the Computer node. There are more efficient ways of distributing a large package like Microsoft Office, but they are out of scope of this discussion.</a:t>
            </a:r>
            <a:endParaRPr lang="en-GB" sz="1000" kern="1200" dirty="0" smtClean="0">
              <a:solidFill>
                <a:schemeClr val="tx1"/>
              </a:solidFill>
              <a:effectLst/>
              <a:latin typeface="Arial" charset="0"/>
              <a:ea typeface="+mn-ea"/>
              <a:cs typeface="+mn-cs"/>
            </a:endParaRPr>
          </a:p>
          <a:p>
            <a:pPr marL="514350" lvl="1" indent="-171450">
              <a:buFont typeface="Arial" pitchFamily="34" charset="0"/>
              <a:buChar char="•"/>
            </a:pPr>
            <a:r>
              <a:rPr lang="en-US" sz="1000" kern="1200" dirty="0" smtClean="0">
                <a:solidFill>
                  <a:schemeClr val="tx1"/>
                </a:solidFill>
                <a:effectLst/>
                <a:latin typeface="Arial" charset="0"/>
                <a:ea typeface="+mn-ea"/>
                <a:cs typeface="+mn-cs"/>
              </a:rPr>
              <a:t>Using appropriate folder redirection settings to redirect users to their specific home folders and departmental shared folders; this approach would require advanced folder redirection  and the use of the shadow security group to determine the specific UNC name to be directed to. Basic redirection points all users to a sub-folder in a common UNC share, which would not be appropriate here because each department has a different server.  </a:t>
            </a:r>
            <a:endParaRPr lang="en-GB" sz="1000" kern="1200" dirty="0" smtClean="0">
              <a:solidFill>
                <a:schemeClr val="tx1"/>
              </a:solidFill>
              <a:effectLst/>
              <a:latin typeface="Arial" charset="0"/>
              <a:ea typeface="+mn-ea"/>
              <a:cs typeface="+mn-cs"/>
            </a:endParaRPr>
          </a:p>
          <a:p>
            <a:pPr marL="514350" lvl="1" indent="-171450">
              <a:buFont typeface="Arial" pitchFamily="34" charset="0"/>
              <a:buChar char="•"/>
            </a:pPr>
            <a:r>
              <a:rPr lang="en-US" sz="1000" kern="1200" dirty="0" smtClean="0">
                <a:solidFill>
                  <a:schemeClr val="tx1"/>
                </a:solidFill>
                <a:effectLst/>
                <a:latin typeface="Arial" charset="0"/>
                <a:ea typeface="+mn-ea"/>
                <a:cs typeface="+mn-cs"/>
              </a:rPr>
              <a:t>Create a logon script that maps a network drive to address the requirement to map a drive to the departmental shared folder. Alternatively, use a preference to map the drive and use item-level targeting to specify the appropriate group for the appropriate mapping. Bear in mind that this mapping is not enforced if a preference is used. </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Create a GPO and link it to the domain container. The GPO will contain the necessary restrictive Internet Explorer settings. Through inheritance, these settings will apply to all users. Create a new security group called Marketing Managers and add both Spencer and Adam to the group. Use Security Group filtering to block the application of this GPO to members of the new security group. Specifically, add the Deny Apply Policy permission on the GPO for the Marketing Managers group; this prevents the restrictive settings from applying to Spencer and Adam.</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Create a new security group called Production Managers, and add both Dylan and Alan to the group. Create a new GPO linked to the Production OU that contains the required Windows Update settings. Use Security group filtering to ensure that this GPO only applies to members of the Production Managers group; specifically, remove the default Authenticated Users Apply policy permission from the OU and add the Allow Apply policy permission for the new group. this ensures that the setting only applies to Alan and Dylan. </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Create a new GPO for the distribution of the Research department LOB application. Assign the application to the computer node in the policy and then link the new policy to the Research OU. </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Create a new GPO for the distribution of the Marketing department LOB application. Assign the application to the computer node in the policy and then link the new policy to the Marketing OU. Use a WMI filter to ensure the policy only applies to computers with the appropriate configuration. </a:t>
            </a:r>
            <a:endParaRPr lang="en-GB" sz="1000" kern="1200" dirty="0" smtClean="0">
              <a:solidFill>
                <a:schemeClr val="tx1"/>
              </a:solidFill>
              <a:effectLst/>
              <a:latin typeface="Arial"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18</a:t>
            </a:fld>
            <a:endParaRPr lang="en-US"/>
          </a:p>
        </p:txBody>
      </p:sp>
      <p:sp>
        <p:nvSpPr>
          <p:cNvPr id="5" name="Header Placeholder 4"/>
          <p:cNvSpPr>
            <a:spLocks noGrp="1"/>
          </p:cNvSpPr>
          <p:nvPr>
            <p:ph type="hdr" sz="quarter" idx="11"/>
          </p:nvPr>
        </p:nvSpPr>
        <p:spPr/>
        <p:txBody>
          <a:bodyPr/>
          <a:lstStyle/>
          <a:p>
            <a:r>
              <a:rPr lang="en-US" dirty="0" smtClean="0"/>
              <a:t>Module 5: Planning Group Policy Strategy</a:t>
            </a:r>
          </a:p>
          <a:p>
            <a:pPr>
              <a:defRPr/>
            </a:pP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xmlns="" val="24239827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19</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b="1" dirty="0" smtClean="0">
              <a:solidFill>
                <a:srgbClr val="FF0000"/>
              </a:solidFill>
            </a:endParaRPr>
          </a:p>
          <a:p>
            <a:r>
              <a:rPr lang="en-US" dirty="0" smtClean="0"/>
              <a:t>After completing this lesson, students will be able to:</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the considerations for administering GPOs.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the considerations for re-using or copying GPOs.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the considerations for backing up and restoring GPOs.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the considerations for delegating GPO management.</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Select a suitable GPO management strategy.</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GB" sz="1000" kern="1200" dirty="0" smtClean="0">
                <a:solidFill>
                  <a:schemeClr val="tx1"/>
                </a:solidFill>
                <a:effectLst/>
                <a:latin typeface="Arial" charset="0"/>
                <a:ea typeface="+mn-ea"/>
                <a:cs typeface="+mn-cs"/>
              </a:rPr>
              <a:t>Describe the features of the Advanced Group Policy Management (AGPM) tool.</a:t>
            </a:r>
          </a:p>
          <a:p>
            <a:pPr marL="171450" lvl="0" indent="-171450">
              <a:buFont typeface="Arial" pitchFamily="34" charset="0"/>
              <a:buChar char="•"/>
            </a:pPr>
            <a:endParaRPr lang="en-US" sz="1000" kern="1200" dirty="0" smtClean="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5: Planning Group Policy Strategy</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a:t>
            </a:r>
            <a:r>
              <a:rPr lang="en-US" dirty="0"/>
              <a:t>6433A</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xfrm>
            <a:off x="657225" y="2365375"/>
            <a:ext cx="6019800" cy="6157913"/>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b="1" dirty="0" smtClean="0">
              <a:solidFill>
                <a:srgbClr val="FF0000"/>
              </a:solidFill>
            </a:endParaRPr>
          </a:p>
          <a:p>
            <a:endParaRPr lang="en-US" dirty="0" smtClean="0"/>
          </a:p>
          <a:p>
            <a:r>
              <a:rPr lang="en-US" dirty="0" smtClean="0"/>
              <a:t>After completing this module, students will be able to:</a:t>
            </a:r>
          </a:p>
          <a:p>
            <a:endParaRPr lang="en-US" dirty="0" smtClean="0"/>
          </a:p>
          <a:p>
            <a:pPr marL="171450" lvl="0" indent="-171450">
              <a:buFont typeface="Arial" pitchFamily="34" charset="0"/>
              <a:buChar char="•"/>
            </a:pPr>
            <a:r>
              <a:rPr lang="en-GB" sz="1000" kern="1200" dirty="0" smtClean="0">
                <a:solidFill>
                  <a:schemeClr val="tx1"/>
                </a:solidFill>
                <a:effectLst/>
                <a:latin typeface="Arial" charset="0"/>
                <a:ea typeface="+mn-ea"/>
                <a:cs typeface="+mn-cs"/>
              </a:rPr>
              <a:t>Plan GPO</a:t>
            </a:r>
            <a:r>
              <a:rPr lang="en-GB" sz="1000" kern="1200" baseline="0" dirty="0" smtClean="0">
                <a:solidFill>
                  <a:schemeClr val="tx1"/>
                </a:solidFill>
                <a:effectLst/>
                <a:latin typeface="Arial" charset="0"/>
                <a:ea typeface="+mn-ea"/>
                <a:cs typeface="+mn-cs"/>
              </a:rPr>
              <a:t> settings.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a:t>
            </a:r>
            <a:r>
              <a:rPr lang="en-US" sz="1000" kern="1200" baseline="0" dirty="0" smtClean="0">
                <a:solidFill>
                  <a:schemeClr val="tx1"/>
                </a:solidFill>
                <a:effectLst/>
                <a:latin typeface="Arial" charset="0"/>
                <a:ea typeface="+mn-ea"/>
                <a:cs typeface="+mn-cs"/>
              </a:rPr>
              <a:t> the </a:t>
            </a:r>
            <a:r>
              <a:rPr lang="en-US" sz="1000" kern="1200" dirty="0" smtClean="0">
                <a:solidFill>
                  <a:schemeClr val="tx1"/>
                </a:solidFill>
                <a:effectLst/>
                <a:latin typeface="Arial" charset="0"/>
                <a:ea typeface="+mn-ea"/>
                <a:cs typeface="+mn-cs"/>
              </a:rPr>
              <a:t>assignment of Group Policy objects to AD DS containers.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GB" sz="1000" kern="1200" dirty="0" smtClean="0">
                <a:solidFill>
                  <a:schemeClr val="tx1"/>
                </a:solidFill>
                <a:effectLst/>
                <a:latin typeface="Arial" charset="0"/>
                <a:ea typeface="+mn-ea"/>
                <a:cs typeface="+mn-cs"/>
              </a:rPr>
              <a:t>Plan how</a:t>
            </a:r>
            <a:r>
              <a:rPr lang="en-GB" sz="1000" kern="1200" baseline="0" dirty="0" smtClean="0">
                <a:solidFill>
                  <a:schemeClr val="tx1"/>
                </a:solidFill>
                <a:effectLst/>
                <a:latin typeface="Arial" charset="0"/>
                <a:ea typeface="+mn-ea"/>
                <a:cs typeface="+mn-cs"/>
              </a:rPr>
              <a:t> to manage GPOs within your organization.</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endParaRPr lang="en-GB" dirty="0" smtClean="0"/>
          </a:p>
        </p:txBody>
      </p:sp>
      <p:sp>
        <p:nvSpPr>
          <p:cNvPr id="34820"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r" eaLnBrk="1" hangingPunct="1"/>
            <a:fld id="{C574C97A-F40C-49CD-AD0A-AA39407284E5}" type="slidenum">
              <a:rPr lang="en-US" sz="1200" b="0">
                <a:latin typeface="Arial" charset="0"/>
              </a:rPr>
              <a:pPr algn="r" eaLnBrk="1" hangingPunct="1"/>
              <a:t>2</a:t>
            </a:fld>
            <a:endParaRPr lang="en-US" sz="1200" b="0">
              <a:latin typeface="Arial" charset="0"/>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5: Planning Group Policy Strategy</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a:t>
            </a:r>
            <a:r>
              <a:rPr lang="en-US" dirty="0"/>
              <a:t>6433A</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baseline="0" dirty="0" smtClean="0"/>
              <a:t>Suggestion</a:t>
            </a:r>
            <a:r>
              <a:rPr lang="en-GB" baseline="0" dirty="0" smtClean="0"/>
              <a:t>: Use this opportunity to demonstrate how to use the Group Policy Modelling and Group Policy Results tools. </a:t>
            </a:r>
          </a:p>
          <a:p>
            <a:endParaRPr lang="en-GB" baseline="0" dirty="0" smtClean="0"/>
          </a:p>
          <a:p>
            <a:r>
              <a:rPr lang="en-GB" dirty="0" smtClean="0"/>
              <a:t>Be sure to discuss the PowerShell</a:t>
            </a:r>
            <a:r>
              <a:rPr lang="en-GB" baseline="0" dirty="0" smtClean="0"/>
              <a:t> commands that can be used to administer GPO in Windows Server 2008 R2. You can find more information at: http://technet.microsoft.com/en-us/library/dd367856(WS.10).aspx </a:t>
            </a:r>
          </a:p>
          <a:p>
            <a:endParaRPr lang="en-GB" baseline="0" dirty="0" smtClean="0"/>
          </a:p>
          <a:p>
            <a:endParaRPr lang="en-GB" baseline="0" dirty="0" smtClean="0"/>
          </a:p>
          <a:p>
            <a:endParaRPr lang="en-GB" baseline="0"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20</a:t>
            </a:fld>
            <a:endParaRPr lang="en-US"/>
          </a:p>
        </p:txBody>
      </p:sp>
      <p:sp>
        <p:nvSpPr>
          <p:cNvPr id="5" name="Header Placeholder 4"/>
          <p:cNvSpPr>
            <a:spLocks noGrp="1"/>
          </p:cNvSpPr>
          <p:nvPr>
            <p:ph type="hdr" sz="quarter" idx="11"/>
          </p:nvPr>
        </p:nvSpPr>
        <p:spPr/>
        <p:txBody>
          <a:bodyPr/>
          <a:lstStyle/>
          <a:p>
            <a:r>
              <a:rPr lang="en-US" dirty="0" smtClean="0"/>
              <a:t>Module 5: Planning Group Policy Strategy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37834313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60000"/>
              </a:spcAft>
              <a:buClrTx/>
              <a:buSzTx/>
              <a:buFontTx/>
              <a:buNone/>
              <a:tabLst/>
              <a:defRPr/>
            </a:pPr>
            <a:r>
              <a:rPr lang="en-GB" dirty="0" smtClean="0"/>
              <a:t>Some of the older Group Policy administration tools did not clearly show that a single GPO could be linked to multiple locations. Consequently, students thought of GPOs as part of an OU, rather than a separate entity.  Before discussing these considerations, ensure that students understand that GPOs are not a property of an OU. This is essential for students to understand how GPOs can be re-used.</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21</a:t>
            </a:fld>
            <a:endParaRPr lang="en-US"/>
          </a:p>
        </p:txBody>
      </p:sp>
      <p:sp>
        <p:nvSpPr>
          <p:cNvPr id="5" name="Header Placeholder 4"/>
          <p:cNvSpPr>
            <a:spLocks noGrp="1"/>
          </p:cNvSpPr>
          <p:nvPr>
            <p:ph type="hdr" sz="quarter" idx="11"/>
          </p:nvPr>
        </p:nvSpPr>
        <p:spPr/>
        <p:txBody>
          <a:bodyPr/>
          <a:lstStyle/>
          <a:p>
            <a:r>
              <a:rPr lang="en-US" dirty="0" smtClean="0"/>
              <a:t>Module 5: Planning Group Policy Strategy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27438177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Emphasize that GPMC is the best way to back up and restore GPOs. Ensure that they understand the difference between restoring from backup and importing settings from backup.</a:t>
            </a:r>
          </a:p>
          <a:p>
            <a:endParaRPr lang="en-GB" dirty="0" smtClean="0"/>
          </a:p>
          <a:p>
            <a:r>
              <a:rPr lang="en-GB" dirty="0" smtClean="0"/>
              <a:t>Discuss with students how often they think GPOs should be backed up. At a minimum, GPOs should be backed up before changes are made.</a:t>
            </a:r>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22</a:t>
            </a:fld>
            <a:endParaRPr lang="en-US"/>
          </a:p>
        </p:txBody>
      </p:sp>
      <p:sp>
        <p:nvSpPr>
          <p:cNvPr id="5" name="Header Placeholder 4"/>
          <p:cNvSpPr>
            <a:spLocks noGrp="1"/>
          </p:cNvSpPr>
          <p:nvPr>
            <p:ph type="hdr" sz="quarter" idx="11"/>
          </p:nvPr>
        </p:nvSpPr>
        <p:spPr/>
        <p:txBody>
          <a:bodyPr/>
          <a:lstStyle/>
          <a:p>
            <a:r>
              <a:rPr lang="en-US" dirty="0" smtClean="0"/>
              <a:t>Module 5: Planning Group Policy Strategy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5259559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considerations in this topic deal primarily with the mechanics of how you delegate GPO management. In addition to these considerations, discuss with students about why you would want to delegate GPO management. Some examples:</a:t>
            </a:r>
          </a:p>
          <a:p>
            <a:pPr>
              <a:buFontTx/>
              <a:buChar char="•"/>
            </a:pPr>
            <a:r>
              <a:rPr lang="en-GB" dirty="0" smtClean="0"/>
              <a:t> Allow OU admins to link pre-existing GPOs that are created centrally.</a:t>
            </a:r>
          </a:p>
          <a:p>
            <a:pPr>
              <a:buFontTx/>
              <a:buChar char="•"/>
            </a:pPr>
            <a:r>
              <a:rPr lang="en-GB" dirty="0" smtClean="0"/>
              <a:t> Allow Group Policy administrators to create but not link GPOs.</a:t>
            </a:r>
          </a:p>
          <a:p>
            <a:pPr>
              <a:buFontTx/>
              <a:buChar char="•"/>
            </a:pPr>
            <a:r>
              <a:rPr lang="en-GB" dirty="0" smtClean="0"/>
              <a:t> Allow Group Policy administrators to create and link GPOs, but not allow OU admins to modify them.</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23</a:t>
            </a:fld>
            <a:endParaRPr lang="en-US"/>
          </a:p>
        </p:txBody>
      </p:sp>
      <p:sp>
        <p:nvSpPr>
          <p:cNvPr id="5" name="Header Placeholder 4"/>
          <p:cNvSpPr>
            <a:spLocks noGrp="1"/>
          </p:cNvSpPr>
          <p:nvPr>
            <p:ph type="hdr" sz="quarter" idx="11"/>
          </p:nvPr>
        </p:nvSpPr>
        <p:spPr/>
        <p:txBody>
          <a:bodyPr/>
          <a:lstStyle/>
          <a:p>
            <a:r>
              <a:rPr lang="en-US" dirty="0" smtClean="0"/>
              <a:t>Module 5: Planning Group Policy Strategy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28738251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000" b="1" kern="1200" dirty="0" smtClean="0">
                <a:solidFill>
                  <a:schemeClr val="tx1"/>
                </a:solidFill>
                <a:effectLst/>
                <a:latin typeface="Arial" charset="0"/>
                <a:ea typeface="+mn-ea"/>
                <a:cs typeface="+mn-cs"/>
              </a:rPr>
              <a:t>Question: </a:t>
            </a:r>
            <a:r>
              <a:rPr lang="en-CA" sz="1000" kern="1200" dirty="0" smtClean="0">
                <a:solidFill>
                  <a:schemeClr val="tx1"/>
                </a:solidFill>
                <a:effectLst/>
                <a:latin typeface="Arial" charset="0"/>
                <a:ea typeface="+mn-ea"/>
                <a:cs typeface="+mn-cs"/>
              </a:rPr>
              <a:t>Who is responsible for managing Group Policy in your organization?</a:t>
            </a:r>
            <a:endParaRPr lang="en-GB" sz="1000" kern="1200" dirty="0" smtClean="0">
              <a:solidFill>
                <a:schemeClr val="tx1"/>
              </a:solidFill>
              <a:effectLst/>
              <a:latin typeface="Arial" charset="0"/>
              <a:ea typeface="+mn-ea"/>
              <a:cs typeface="+mn-cs"/>
            </a:endParaRPr>
          </a:p>
          <a:p>
            <a:r>
              <a:rPr lang="en-CA" sz="1000" b="1" kern="1200" dirty="0" smtClean="0">
                <a:solidFill>
                  <a:schemeClr val="tx1"/>
                </a:solidFill>
                <a:effectLst/>
                <a:latin typeface="Arial" charset="0"/>
                <a:ea typeface="+mn-ea"/>
                <a:cs typeface="+mn-cs"/>
              </a:rPr>
              <a:t>Answer:</a:t>
            </a:r>
            <a:r>
              <a:rPr lang="en-CA" sz="1000" kern="1200" dirty="0" smtClean="0">
                <a:solidFill>
                  <a:schemeClr val="tx1"/>
                </a:solidFill>
                <a:effectLst/>
                <a:latin typeface="Arial" charset="0"/>
                <a:ea typeface="+mn-ea"/>
                <a:cs typeface="+mn-cs"/>
              </a:rPr>
              <a:t> Many smaller organizations will have users with Domain Admins membership responsible for this. Ask whether delegation could be used by their organization. Larger organizations have often delegated this task.</a:t>
            </a:r>
            <a:endParaRPr lang="en-GB" sz="1000" kern="1200" dirty="0" smtClean="0">
              <a:solidFill>
                <a:schemeClr val="tx1"/>
              </a:solidFill>
              <a:effectLst/>
              <a:latin typeface="Arial" charset="0"/>
              <a:ea typeface="+mn-ea"/>
              <a:cs typeface="+mn-cs"/>
            </a:endParaRPr>
          </a:p>
          <a:p>
            <a:r>
              <a:rPr lang="en-CA" sz="1000" b="1" kern="1200" dirty="0" smtClean="0">
                <a:solidFill>
                  <a:schemeClr val="tx1"/>
                </a:solidFill>
                <a:effectLst/>
                <a:latin typeface="Arial" charset="0"/>
                <a:ea typeface="+mn-ea"/>
                <a:cs typeface="+mn-cs"/>
              </a:rPr>
              <a:t>Question: </a:t>
            </a:r>
            <a:r>
              <a:rPr lang="en-CA" sz="1000" kern="1200" dirty="0" smtClean="0">
                <a:solidFill>
                  <a:schemeClr val="tx1"/>
                </a:solidFill>
                <a:effectLst/>
                <a:latin typeface="Arial" charset="0"/>
                <a:ea typeface="+mn-ea"/>
                <a:cs typeface="+mn-cs"/>
              </a:rPr>
              <a:t>Does your organization back up GPOs?</a:t>
            </a:r>
            <a:endParaRPr lang="en-GB" sz="1000" kern="1200" dirty="0" smtClean="0">
              <a:solidFill>
                <a:schemeClr val="tx1"/>
              </a:solidFill>
              <a:effectLst/>
              <a:latin typeface="Arial" charset="0"/>
              <a:ea typeface="+mn-ea"/>
              <a:cs typeface="+mn-cs"/>
            </a:endParaRPr>
          </a:p>
          <a:p>
            <a:r>
              <a:rPr lang="en-CA" sz="1000" b="1" kern="1200" dirty="0" smtClean="0">
                <a:solidFill>
                  <a:schemeClr val="tx1"/>
                </a:solidFill>
                <a:effectLst/>
                <a:latin typeface="Arial" charset="0"/>
                <a:ea typeface="+mn-ea"/>
                <a:cs typeface="+mn-cs"/>
              </a:rPr>
              <a:t>Answer: </a:t>
            </a:r>
            <a:r>
              <a:rPr lang="en-CA" sz="1000" kern="1200" dirty="0" smtClean="0">
                <a:solidFill>
                  <a:schemeClr val="tx1"/>
                </a:solidFill>
                <a:effectLst/>
                <a:latin typeface="Arial" charset="0"/>
                <a:ea typeface="+mn-ea"/>
                <a:cs typeface="+mn-cs"/>
              </a:rPr>
              <a:t>Many smaller organizations perform only a full backup. Larger organizations may have a formal process for backing up Group Policy. Ensure that students understand why they would want to back up GPOs separately.</a:t>
            </a:r>
            <a:endParaRPr lang="en-GB" sz="1000" kern="1200" dirty="0" smtClean="0">
              <a:solidFill>
                <a:schemeClr val="tx1"/>
              </a:solidFill>
              <a:effectLst/>
              <a:latin typeface="Arial" charset="0"/>
              <a:ea typeface="+mn-ea"/>
              <a:cs typeface="+mn-cs"/>
            </a:endParaRPr>
          </a:p>
          <a:p>
            <a:r>
              <a:rPr lang="en-CA" sz="1000" b="1" kern="1200" dirty="0" smtClean="0">
                <a:solidFill>
                  <a:schemeClr val="tx1"/>
                </a:solidFill>
                <a:effectLst/>
                <a:latin typeface="Arial" charset="0"/>
                <a:ea typeface="+mn-ea"/>
                <a:cs typeface="+mn-cs"/>
              </a:rPr>
              <a:t>Question: </a:t>
            </a:r>
            <a:r>
              <a:rPr lang="en-CA" sz="1000" kern="1200" dirty="0" smtClean="0">
                <a:solidFill>
                  <a:schemeClr val="tx1"/>
                </a:solidFill>
                <a:effectLst/>
                <a:latin typeface="Arial" charset="0"/>
                <a:ea typeface="+mn-ea"/>
                <a:cs typeface="+mn-cs"/>
              </a:rPr>
              <a:t>Does your organization have a need to standardize GPOs by using starter policies?</a:t>
            </a:r>
            <a:endParaRPr lang="en-GB" sz="1000" kern="1200" dirty="0" smtClean="0">
              <a:solidFill>
                <a:schemeClr val="tx1"/>
              </a:solidFill>
              <a:effectLst/>
              <a:latin typeface="Arial" charset="0"/>
              <a:ea typeface="+mn-ea"/>
              <a:cs typeface="+mn-cs"/>
            </a:endParaRPr>
          </a:p>
          <a:p>
            <a:r>
              <a:rPr lang="en-CA" sz="1000" b="1" kern="1200" dirty="0" smtClean="0">
                <a:solidFill>
                  <a:schemeClr val="tx1"/>
                </a:solidFill>
                <a:effectLst/>
                <a:latin typeface="Arial" charset="0"/>
                <a:ea typeface="+mn-ea"/>
                <a:cs typeface="+mn-cs"/>
              </a:rPr>
              <a:t>Answer: </a:t>
            </a:r>
            <a:r>
              <a:rPr lang="en-CA" sz="1000" kern="1200" dirty="0" smtClean="0">
                <a:solidFill>
                  <a:schemeClr val="tx1"/>
                </a:solidFill>
                <a:effectLst/>
                <a:latin typeface="Arial" charset="0"/>
                <a:ea typeface="+mn-ea"/>
                <a:cs typeface="+mn-cs"/>
              </a:rPr>
              <a:t>Most smaller organizations will have a limited number of GPOs and consequently no need for starter GPOs. Larger organizations may use starter GPOs for different departments or locations.</a:t>
            </a:r>
            <a:endParaRPr lang="en-GB" sz="1000" kern="1200" dirty="0" smtClean="0">
              <a:solidFill>
                <a:schemeClr val="tx1"/>
              </a:solidFill>
              <a:effectLst/>
              <a:latin typeface="Arial"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24</a:t>
            </a:fld>
            <a:endParaRPr lang="en-US"/>
          </a:p>
        </p:txBody>
      </p:sp>
      <p:sp>
        <p:nvSpPr>
          <p:cNvPr id="5" name="Header Placeholder 4"/>
          <p:cNvSpPr>
            <a:spLocks noGrp="1"/>
          </p:cNvSpPr>
          <p:nvPr>
            <p:ph type="hdr" sz="quarter" idx="11"/>
          </p:nvPr>
        </p:nvSpPr>
        <p:spPr/>
        <p:txBody>
          <a:bodyPr/>
          <a:lstStyle/>
          <a:p>
            <a:r>
              <a:rPr lang="en-US" dirty="0" smtClean="0"/>
              <a:t>Module 5: Planning Group Policy Strategy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34069437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 Message</a:t>
            </a:r>
            <a:r>
              <a:rPr lang="en-GB" dirty="0" smtClean="0"/>
              <a:t>: AGPM provides</a:t>
            </a:r>
            <a:r>
              <a:rPr lang="en-GB" baseline="0" dirty="0" smtClean="0"/>
              <a:t> improved management and administration capabilities for enterprise networks by using GPO.</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25</a:t>
            </a:fld>
            <a:endParaRPr lang="en-US"/>
          </a:p>
        </p:txBody>
      </p:sp>
      <p:sp>
        <p:nvSpPr>
          <p:cNvPr id="5" name="Header Placeholder 4"/>
          <p:cNvSpPr>
            <a:spLocks noGrp="1"/>
          </p:cNvSpPr>
          <p:nvPr>
            <p:ph type="hdr" sz="quarter" idx="11"/>
          </p:nvPr>
        </p:nvSpPr>
        <p:spPr/>
        <p:txBody>
          <a:bodyPr/>
          <a:lstStyle/>
          <a:p>
            <a:r>
              <a:rPr lang="en-US" dirty="0" smtClean="0"/>
              <a:t>Module 5: Planning Group Policy Strategy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37125591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eaLnBrk="1" hangingPunct="1"/>
            <a:fld id="{D39065C3-2A07-43A2-B6DD-48A61B249C3C}" type="slidenum">
              <a:rPr lang="en-US" b="0" smtClean="0">
                <a:solidFill>
                  <a:srgbClr val="000000"/>
                </a:solidFill>
                <a:latin typeface="Arial" charset="0"/>
              </a:rPr>
              <a:pPr eaLnBrk="1" hangingPunct="1"/>
              <a:t>26</a:t>
            </a:fld>
            <a:endParaRPr lang="en-US" b="0" smtClean="0">
              <a:solidFill>
                <a:srgbClr val="000000"/>
              </a:solidFill>
              <a:latin typeface="Arial" charset="0"/>
            </a:endParaRPr>
          </a:p>
        </p:txBody>
      </p:sp>
      <p:sp>
        <p:nvSpPr>
          <p:cNvPr id="75779" name="Rectangle 2"/>
          <p:cNvSpPr>
            <a:spLocks noGrp="1" noRot="1" noChangeAspect="1" noChangeArrowheads="1" noTextEdit="1"/>
          </p:cNvSpPr>
          <p:nvPr>
            <p:ph type="sldImg"/>
          </p:nvPr>
        </p:nvSpPr>
        <p:spPr>
          <a:ln/>
        </p:spPr>
      </p:sp>
      <p:sp>
        <p:nvSpPr>
          <p:cNvPr id="75780" name="Rectangle 6"/>
          <p:cNvSpPr>
            <a:spLocks noGrp="1" noChangeArrowheads="1"/>
          </p:cNvSpPr>
          <p:nvPr>
            <p:ph type="body" idx="1"/>
          </p:nvPr>
        </p:nvSpPr>
        <p:spPr>
          <a:xfrm>
            <a:off x="314325" y="2255838"/>
            <a:ext cx="6286500" cy="67722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90000"/>
              </a:lnSpc>
            </a:pPr>
            <a:endParaRPr lang="en-US" b="1" dirty="0" smtClean="0">
              <a:solidFill>
                <a:srgbClr val="FF0000"/>
              </a:solidFill>
            </a:endParaRPr>
          </a:p>
          <a:p>
            <a:pPr>
              <a:lnSpc>
                <a:spcPct val="90000"/>
              </a:lnSpc>
            </a:pPr>
            <a:r>
              <a:rPr lang="en-US" b="1" dirty="0" smtClean="0"/>
              <a:t>Lab objectives:</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group policies for Contoso.</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Implement the GPOs required by your plan.</a:t>
            </a:r>
            <a:endParaRPr lang="en-GB" sz="1000" kern="1200" dirty="0" smtClean="0">
              <a:solidFill>
                <a:schemeClr val="tx1"/>
              </a:solidFill>
              <a:effectLst/>
              <a:latin typeface="Arial" charset="0"/>
              <a:ea typeface="+mn-ea"/>
              <a:cs typeface="+mn-cs"/>
            </a:endParaRPr>
          </a:p>
          <a:p>
            <a:pPr marL="228600" lvl="1" indent="0">
              <a:lnSpc>
                <a:spcPct val="90000"/>
              </a:lnSpc>
              <a:buNone/>
            </a:pPr>
            <a:endParaRPr lang="en-US" dirty="0" smtClean="0"/>
          </a:p>
          <a:p>
            <a:pPr>
              <a:lnSpc>
                <a:spcPct val="90000"/>
              </a:lnSpc>
            </a:pPr>
            <a:r>
              <a:rPr lang="en-US" b="1" dirty="0" smtClean="0"/>
              <a:t>Scenario:</a:t>
            </a:r>
          </a:p>
          <a:p>
            <a:pPr marL="0" marR="0" indent="0" algn="l" defTabSz="914400" rtl="0" eaLnBrk="0" fontAlgn="base" latinLnBrk="0" hangingPunct="0">
              <a:lnSpc>
                <a:spcPct val="90000"/>
              </a:lnSpc>
              <a:spcBef>
                <a:spcPct val="0"/>
              </a:spcBef>
              <a:spcAft>
                <a:spcPct val="60000"/>
              </a:spcAft>
              <a:buClrTx/>
              <a:buSzTx/>
              <a:buFontTx/>
              <a:buNone/>
              <a:tabLst/>
              <a:defRPr/>
            </a:pPr>
            <a:r>
              <a:rPr lang="en-US" sz="1000" b="0" dirty="0" smtClean="0"/>
              <a:t>Ed Meadows has asked you to look at the existing GPO infrastructure with a view to updating it to support the requirements of new branch offices. A list of requirements is provided, and you must consider these requirements and then propose a GPO solution that addresses these requirements</a:t>
            </a:r>
            <a:r>
              <a:rPr lang="en-US" dirty="0" smtClean="0"/>
              <a:t>.</a:t>
            </a:r>
          </a:p>
          <a:p>
            <a:pPr>
              <a:lnSpc>
                <a:spcPct val="90000"/>
              </a:lnSpc>
            </a:pPr>
            <a:r>
              <a:rPr lang="en-US" b="1" u="sng" dirty="0" smtClean="0"/>
              <a:t>Exercise 1: </a:t>
            </a:r>
            <a:r>
              <a:rPr lang="en-US" sz="1000" b="1" u="sng" kern="1200" dirty="0" smtClean="0">
                <a:solidFill>
                  <a:schemeClr val="tx1"/>
                </a:solidFill>
                <a:effectLst/>
                <a:latin typeface="Arial" charset="0"/>
                <a:ea typeface="+mn-ea"/>
                <a:cs typeface="+mn-cs"/>
              </a:rPr>
              <a:t>Planning Group Policy</a:t>
            </a:r>
            <a:endParaRPr lang="en-US" b="1" u="sng" dirty="0" smtClean="0"/>
          </a:p>
          <a:p>
            <a:pPr>
              <a:lnSpc>
                <a:spcPct val="90000"/>
              </a:lnSpc>
            </a:pPr>
            <a:r>
              <a:rPr lang="en-US" dirty="0" smtClean="0"/>
              <a:t>Students will study some supporting documentation</a:t>
            </a:r>
            <a:r>
              <a:rPr lang="en-US" baseline="0" dirty="0" smtClean="0"/>
              <a:t> and then answer questions to direct them towards a feasible solution</a:t>
            </a:r>
            <a:r>
              <a:rPr lang="en-US" dirty="0" smtClean="0"/>
              <a:t>.</a:t>
            </a:r>
          </a:p>
          <a:p>
            <a:pPr>
              <a:lnSpc>
                <a:spcPct val="90000"/>
              </a:lnSpc>
            </a:pPr>
            <a:r>
              <a:rPr lang="en-US" b="1" u="sng" dirty="0" smtClean="0"/>
              <a:t>Exercise 2: </a:t>
            </a:r>
            <a:r>
              <a:rPr lang="en-US" sz="1000" b="1" u="sng" dirty="0" smtClean="0"/>
              <a:t>Implementing the Proposed GPO Plan</a:t>
            </a:r>
            <a:endParaRPr lang="en-US" b="1" u="sng" dirty="0" smtClean="0"/>
          </a:p>
          <a:p>
            <a:pPr>
              <a:lnSpc>
                <a:spcPct val="90000"/>
              </a:lnSpc>
            </a:pPr>
            <a:r>
              <a:rPr lang="en-US" dirty="0" smtClean="0"/>
              <a:t>Students will implement a part of</a:t>
            </a:r>
            <a:r>
              <a:rPr lang="en-US" baseline="0" dirty="0" smtClean="0"/>
              <a:t> their GPO plan–specifically those settings for the users in Branch 1</a:t>
            </a:r>
            <a:r>
              <a:rPr lang="en-US" dirty="0" smtClean="0"/>
              <a:t>.</a:t>
            </a:r>
          </a:p>
          <a:p>
            <a:pPr>
              <a:lnSpc>
                <a:spcPct val="90000"/>
              </a:lnSpc>
            </a:pPr>
            <a:endParaRPr lang="en-US" dirty="0" smtClean="0"/>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5: Planning Group Policy Strategy</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a:t>
            </a:r>
            <a:r>
              <a:rPr lang="en-US" dirty="0"/>
              <a:t>6433A</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eaLnBrk="1" hangingPunct="1"/>
            <a:fld id="{4D8F5A76-5364-4CF3-B3E2-4569C4AB6212}" type="slidenum">
              <a:rPr lang="en-US" b="0" smtClean="0">
                <a:solidFill>
                  <a:srgbClr val="000000"/>
                </a:solidFill>
                <a:latin typeface="Arial" charset="0"/>
              </a:rPr>
              <a:pPr eaLnBrk="1" hangingPunct="1"/>
              <a:t>27</a:t>
            </a:fld>
            <a:endParaRPr lang="en-US" b="0" smtClean="0">
              <a:solidFill>
                <a:srgbClr val="000000"/>
              </a:solidFill>
              <a:latin typeface="Arial" charset="0"/>
            </a:endParaRPr>
          </a:p>
        </p:txBody>
      </p:sp>
      <p:sp>
        <p:nvSpPr>
          <p:cNvPr id="76803" name="Rectangle 2"/>
          <p:cNvSpPr>
            <a:spLocks noGrp="1" noRot="1" noChangeAspect="1" noChangeArrowheads="1" noTextEdit="1"/>
          </p:cNvSpPr>
          <p:nvPr>
            <p:ph type="sldImg"/>
          </p:nvPr>
        </p:nvSpPr>
        <p:spPr>
          <a:ln/>
        </p:spPr>
      </p:sp>
      <p:sp>
        <p:nvSpPr>
          <p:cNvPr id="76804" name="Rectangle 6"/>
          <p:cNvSpPr>
            <a:spLocks noGrp="1" noChangeArrowheads="1"/>
          </p:cNvSpPr>
          <p:nvPr>
            <p:ph type="body" idx="1"/>
          </p:nvPr>
        </p:nvSpPr>
        <p:spPr>
          <a:xfrm>
            <a:off x="314325" y="2255838"/>
            <a:ext cx="6286500" cy="67722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lnSpc>
                <a:spcPct val="90000"/>
              </a:lnSpc>
            </a:pPr>
            <a:endParaRPr lang="en-US" b="1" dirty="0" smtClean="0">
              <a:solidFill>
                <a:srgbClr val="FF0000"/>
              </a:solidFill>
            </a:endParaRPr>
          </a:p>
          <a:p>
            <a:pPr eaLnBrk="1" hangingPunct="1">
              <a:lnSpc>
                <a:spcPct val="90000"/>
              </a:lnSpc>
            </a:pPr>
            <a:endParaRPr lang="en-US" dirty="0" smtClean="0"/>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5: Planning Group Policy Strategy</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a:t>
            </a:r>
            <a:r>
              <a:rPr lang="en-US" dirty="0"/>
              <a:t>6433A</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7F4AFB8B-2923-48C2-8E26-38B0F8026416}" type="slidenum">
              <a:rPr lang="en-US" b="0" smtClean="0"/>
              <a:pPr/>
              <a:t>28</a:t>
            </a:fld>
            <a:endParaRPr lang="en-US" b="0" smtClean="0"/>
          </a:p>
        </p:txBody>
      </p:sp>
      <p:sp>
        <p:nvSpPr>
          <p:cNvPr id="64517" name="Rectangle 2"/>
          <p:cNvSpPr>
            <a:spLocks noGrp="1" noRot="1" noChangeAspect="1" noChangeArrowheads="1" noTextEdit="1"/>
          </p:cNvSpPr>
          <p:nvPr>
            <p:ph type="sldImg"/>
          </p:nvPr>
        </p:nvSpPr>
        <p:spPr>
          <a:ln/>
        </p:spPr>
      </p:sp>
      <p:sp>
        <p:nvSpPr>
          <p:cNvPr id="64518" name="Rectangle 3"/>
          <p:cNvSpPr>
            <a:spLocks noGrp="1" noChangeArrowheads="1"/>
          </p:cNvSpPr>
          <p:nvPr>
            <p:ph type="body" idx="1"/>
          </p:nvPr>
        </p:nvSpPr>
        <p:spPr>
          <a:xfrm>
            <a:off x="314325" y="2128838"/>
            <a:ext cx="6286500" cy="41751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b="1" dirty="0" smtClean="0">
              <a:solidFill>
                <a:srgbClr val="FF0000"/>
              </a:solidFill>
            </a:endParaRPr>
          </a:p>
          <a:p>
            <a:pPr eaLnBrk="1" hangingPunct="1"/>
            <a:r>
              <a:rPr lang="en-US" b="1" dirty="0" smtClean="0"/>
              <a:t>Questions and Answers</a:t>
            </a:r>
          </a:p>
          <a:p>
            <a:pPr eaLnBrk="1" hangingPunct="1"/>
            <a:endParaRPr lang="en-US" dirty="0" smtClean="0"/>
          </a:p>
          <a:p>
            <a:pPr eaLnBrk="1" hangingPunct="1"/>
            <a:r>
              <a:rPr lang="en-US" b="1" dirty="0" smtClean="0"/>
              <a:t>Question: </a:t>
            </a:r>
            <a:r>
              <a:rPr lang="en-US" dirty="0" smtClean="0"/>
              <a:t>In the lab, you implemented a drive mapping by using preferences. How else could this have been achieved?</a:t>
            </a:r>
          </a:p>
          <a:p>
            <a:pPr eaLnBrk="1" hangingPunct="1"/>
            <a:r>
              <a:rPr lang="en-US" b="1" dirty="0" smtClean="0"/>
              <a:t>Answer: </a:t>
            </a:r>
            <a:r>
              <a:rPr lang="en-US" b="0" dirty="0" smtClean="0"/>
              <a:t>You could use a logon</a:t>
            </a:r>
            <a:r>
              <a:rPr lang="en-US" b="0" baseline="0" dirty="0" smtClean="0"/>
              <a:t> script. </a:t>
            </a:r>
          </a:p>
          <a:p>
            <a:pPr eaLnBrk="1" hangingPunct="1"/>
            <a:endParaRPr lang="en-US" b="0" baseline="0" dirty="0" smtClean="0"/>
          </a:p>
          <a:p>
            <a:pPr eaLnBrk="1" hangingPunct="1"/>
            <a:r>
              <a:rPr lang="en-US" b="1" dirty="0" smtClean="0"/>
              <a:t>Question: </a:t>
            </a:r>
            <a:r>
              <a:rPr lang="en-US" dirty="0" smtClean="0"/>
              <a:t>What would the difference to the users be?</a:t>
            </a:r>
          </a:p>
          <a:p>
            <a:pPr eaLnBrk="1" hangingPunct="1"/>
            <a:r>
              <a:rPr lang="en-US" b="1" dirty="0" smtClean="0"/>
              <a:t>Answer: </a:t>
            </a:r>
            <a:r>
              <a:rPr lang="en-US" b="0" dirty="0" smtClean="0"/>
              <a:t>Settings applied by policies are enforced, while those applied</a:t>
            </a:r>
            <a:r>
              <a:rPr lang="en-US" b="0" baseline="0" dirty="0" smtClean="0"/>
              <a:t> by preferences can be overridden by users.</a:t>
            </a:r>
            <a:endParaRPr lang="en-US" b="0" dirty="0" smtClean="0"/>
          </a:p>
          <a:p>
            <a:pPr eaLnBrk="1" hangingPunct="1"/>
            <a:endParaRPr lang="en-US" b="0" dirty="0" smtClean="0"/>
          </a:p>
          <a:p>
            <a:pPr eaLnBrk="1" hangingPunct="1"/>
            <a:endParaRPr lang="en-US" dirty="0" smtClean="0"/>
          </a:p>
          <a:p>
            <a:pPr eaLnBrk="1" hangingPunct="1"/>
            <a:r>
              <a:rPr lang="en-US" b="1" dirty="0" smtClean="0"/>
              <a:t>Question: </a:t>
            </a:r>
            <a:r>
              <a:rPr lang="en-US" dirty="0" smtClean="0"/>
              <a:t>In the lab, you enforced the settings on the Enforced Security GPO. This GPO applied to the domain. Aside from using Security group filtering, how else could you have prevented the policy applying to computers in the training lab?</a:t>
            </a:r>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Answer: </a:t>
            </a:r>
            <a:r>
              <a:rPr lang="en-US" b="0" dirty="0" smtClean="0"/>
              <a:t>Apply the GPO more</a:t>
            </a:r>
            <a:r>
              <a:rPr lang="en-US" b="0" baseline="0" dirty="0" smtClean="0"/>
              <a:t> selectively to a container that does not contain the training lab computers.</a:t>
            </a:r>
            <a:endParaRPr lang="en-US" b="0" dirty="0" smtClean="0"/>
          </a:p>
          <a:p>
            <a:pPr eaLnBrk="1" hangingPunct="1"/>
            <a:endParaRPr lang="en-US" dirty="0" smtClean="0"/>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5: Planning Group Policy Strategy</a:t>
            </a:r>
            <a:endParaRPr lang="en-US" dirty="0" smtClean="0"/>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a:t>
            </a:r>
            <a:r>
              <a:rPr lang="en-US" dirty="0"/>
              <a:t>6433A</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D8EADA1-1D09-4233-9FF1-92E83209123B}" type="slidenum">
              <a:rPr lang="en-US" b="0" smtClean="0"/>
              <a:pPr/>
              <a:t>29</a:t>
            </a:fld>
            <a:endParaRPr lang="en-US" b="0" smtClean="0"/>
          </a:p>
        </p:txBody>
      </p:sp>
      <p:sp>
        <p:nvSpPr>
          <p:cNvPr id="79877" name="Rectangle 2"/>
          <p:cNvSpPr>
            <a:spLocks noGrp="1" noRot="1" noChangeAspect="1" noChangeArrowheads="1" noTextEdit="1"/>
          </p:cNvSpPr>
          <p:nvPr>
            <p:ph type="sldImg"/>
          </p:nvPr>
        </p:nvSpPr>
        <p:spPr>
          <a:xfrm>
            <a:off x="4416425" y="76200"/>
            <a:ext cx="2466975" cy="1849438"/>
          </a:xfrm>
          <a:ln/>
        </p:spPr>
      </p:sp>
      <p:sp>
        <p:nvSpPr>
          <p:cNvPr id="79878" name="Rectangle 3"/>
          <p:cNvSpPr>
            <a:spLocks noGrp="1" noChangeArrowheads="1"/>
          </p:cNvSpPr>
          <p:nvPr>
            <p:ph type="body" idx="1"/>
          </p:nvPr>
        </p:nvSpPr>
        <p:spPr>
          <a:xfrm>
            <a:off x="314325" y="2128838"/>
            <a:ext cx="6286500" cy="6659562"/>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lnSpc>
                <a:spcPct val="90000"/>
              </a:lnSpc>
            </a:pPr>
            <a:endParaRPr lang="en-US" b="1" dirty="0" smtClean="0">
              <a:solidFill>
                <a:srgbClr val="FF0000"/>
              </a:solidFill>
            </a:endParaRPr>
          </a:p>
          <a:p>
            <a:pPr eaLnBrk="1" hangingPunct="1">
              <a:lnSpc>
                <a:spcPct val="90000"/>
              </a:lnSpc>
            </a:pPr>
            <a:r>
              <a:rPr lang="en-US" b="1" dirty="0" smtClean="0"/>
              <a:t>Review Questions and Answers</a:t>
            </a:r>
            <a:endParaRPr lang="en-US" dirty="0" smtClean="0"/>
          </a:p>
          <a:p>
            <a:pPr eaLnBrk="1" hangingPunct="1">
              <a:lnSpc>
                <a:spcPct val="90000"/>
              </a:lnSpc>
            </a:pPr>
            <a:endParaRPr lang="en-US" dirty="0" smtClean="0"/>
          </a:p>
          <a:p>
            <a:r>
              <a:rPr lang="en-US" sz="1000" kern="1200" dirty="0" smtClean="0">
                <a:solidFill>
                  <a:schemeClr val="tx1"/>
                </a:solidFill>
                <a:effectLst/>
                <a:latin typeface="Arial" charset="0"/>
                <a:ea typeface="+mn-ea"/>
                <a:cs typeface="+mn-cs"/>
              </a:rPr>
              <a:t>1. What are some of the ways you can speed up Group Policy processing?</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You can speed up Group Policy processing by limiting the number of GPOs that are processed. Also, you should disable portions of a GPO that are not used. For example, disable the user portion of a GPO that only contains computer settings.</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2. How can you modify how </a:t>
            </a:r>
            <a:r>
              <a:rPr lang="en-US" dirty="0" smtClean="0"/>
              <a:t>G</a:t>
            </a:r>
            <a:r>
              <a:rPr lang="en-US" sz="1000" kern="1200" dirty="0" smtClean="0">
                <a:solidFill>
                  <a:schemeClr val="tx1"/>
                </a:solidFill>
                <a:effectLst/>
                <a:latin typeface="Arial" charset="0"/>
                <a:ea typeface="+mn-ea"/>
                <a:cs typeface="+mn-cs"/>
              </a:rPr>
              <a:t>roup </a:t>
            </a:r>
            <a:r>
              <a:rPr lang="en-US" dirty="0" smtClean="0"/>
              <a:t>P</a:t>
            </a:r>
            <a:r>
              <a:rPr lang="en-US" sz="1000" kern="1200" dirty="0" smtClean="0">
                <a:solidFill>
                  <a:schemeClr val="tx1"/>
                </a:solidFill>
                <a:effectLst/>
                <a:latin typeface="Arial" charset="0"/>
                <a:ea typeface="+mn-ea"/>
                <a:cs typeface="+mn-cs"/>
              </a:rPr>
              <a:t>olicy is processed and applied?</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You can modify how </a:t>
            </a:r>
            <a:r>
              <a:rPr lang="en-US" dirty="0" smtClean="0"/>
              <a:t>Group Policy </a:t>
            </a:r>
            <a:r>
              <a:rPr lang="en-US" sz="1000" kern="1200" dirty="0" smtClean="0">
                <a:solidFill>
                  <a:schemeClr val="tx1"/>
                </a:solidFill>
                <a:effectLst/>
                <a:latin typeface="Arial" charset="0"/>
                <a:ea typeface="+mn-ea"/>
                <a:cs typeface="+mn-cs"/>
              </a:rPr>
              <a:t>is processed and applied by using enforcement, blocking inheritance, and loopback.</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3. Is it possible to delegate </a:t>
            </a:r>
            <a:r>
              <a:rPr lang="en-US" dirty="0" smtClean="0"/>
              <a:t>Group Policy </a:t>
            </a:r>
            <a:r>
              <a:rPr lang="en-US" sz="1000" kern="1200" dirty="0" smtClean="0">
                <a:solidFill>
                  <a:schemeClr val="tx1"/>
                </a:solidFill>
                <a:effectLst/>
                <a:latin typeface="Arial" charset="0"/>
                <a:ea typeface="+mn-ea"/>
                <a:cs typeface="+mn-cs"/>
              </a:rPr>
              <a:t>management for just an OU?</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Yes, you can delegate the ability to create GPO links to a single OU. However, GPOs are created in a separate container and granting permission to create GPOs will be for the entire domain. If you need to tightly control GPO creation, the GPO can be created by a central administrator and then permission to edit the GPO can be delegated.</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4. You have configured a kiosk with an application for controlling manufacturing equipment. You would like all users on the kiosk to have the same configuration, regardless of the organizational unit that their user object resides in. How will you accomplish this?</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You can use loopback processing to apply user settings from a GPO that applies to a computer. In this case, the user settings in a GPO that applies to the kiosk computer object will replace the user settings that apply to the user’s object.</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5. In the past, you have created customized ADM templates and they were automatically included with the GPO on SYSVOL. This allowed the GPO to be properly edited from any location. You have now created a customized ADMX template and realize that it is stored locally. Others will not be able to edit the GPO. How can you resolve this?</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Create a central store for ADMX templates by using GPMC. Then, place the customized ADMX template in the central store. The central store is replicated to all domain controllers and will be available for anyone editing the GPO.</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5. Your organization has no formal plan in place for backing up GPOs. Only a full backup, including system state, is being performed each day. How can you improve this?</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It is very difficult to recover GPOs from the system state of a domain controller. You can manually back up GPOs by using the GPMC. Alternatively, you can schedule backups to run daily or weekly by using the BackupAllGPOs.wsf script in C:\Program Files\GPMC\Scripts.</a:t>
            </a:r>
            <a:endParaRPr lang="en-GB" sz="1000" kern="1200" dirty="0">
              <a:solidFill>
                <a:schemeClr val="tx1"/>
              </a:solidFill>
              <a:effectLst/>
              <a:latin typeface="Arial" charset="0"/>
              <a:ea typeface="+mn-ea"/>
              <a:cs typeface="+mn-cs"/>
            </a:endParaRPr>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5: Planning Group Policy Strategy</a:t>
            </a:r>
            <a:endParaRPr lang="en-US" dirty="0" smtClean="0"/>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a:t>
            </a:r>
            <a:r>
              <a:rPr lang="en-US" dirty="0"/>
              <a:t>6433A</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3</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b="1" dirty="0" smtClean="0">
              <a:solidFill>
                <a:srgbClr val="FF0000"/>
              </a:solidFill>
            </a:endParaRPr>
          </a:p>
          <a:p>
            <a:r>
              <a:rPr lang="en-US" dirty="0" smtClean="0"/>
              <a:t>After completing this lesson, students will be able to:</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Explain how organizations typically use GPO.</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the importance of efficient GPOs.</a:t>
            </a:r>
          </a:p>
          <a:p>
            <a:pPr marL="171450" marR="0" lvl="0" indent="-171450" algn="l" defTabSz="914400" rtl="0" eaLnBrk="0" fontAlgn="base" latinLnBrk="0" hangingPunct="0">
              <a:lnSpc>
                <a:spcPct val="100000"/>
              </a:lnSpc>
              <a:spcBef>
                <a:spcPct val="0"/>
              </a:spcBef>
              <a:spcAft>
                <a:spcPct val="60000"/>
              </a:spcAft>
              <a:buClrTx/>
              <a:buSzTx/>
              <a:buFont typeface="Arial" pitchFamily="34" charset="0"/>
              <a:buChar char="•"/>
              <a:tabLst/>
              <a:defRPr/>
            </a:pPr>
            <a:r>
              <a:rPr lang="en-US" sz="1000" kern="1200" dirty="0" smtClean="0">
                <a:solidFill>
                  <a:schemeClr val="tx1"/>
                </a:solidFill>
                <a:effectLst/>
                <a:latin typeface="Arial" charset="0"/>
                <a:ea typeface="+mn-ea"/>
                <a:cs typeface="+mn-cs"/>
              </a:rPr>
              <a:t>Describe considerations for GPO settings.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how to use Group Policy Preferences.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Implement GPO preferences.</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Implement starter GPOs.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Create and edit administrative templates.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the central store.</a:t>
            </a:r>
          </a:p>
          <a:p>
            <a:pPr marL="171450" lvl="0" indent="-171450">
              <a:buFont typeface="Arial" pitchFamily="34" charset="0"/>
              <a:buChar char="•"/>
            </a:pPr>
            <a:endParaRPr lang="en-US" sz="1000" kern="1200" dirty="0" smtClean="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5: Planning Group Policy Strategy</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a:t>
            </a:r>
            <a:r>
              <a:rPr lang="en-US" dirty="0"/>
              <a:t>6433A</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 message</a:t>
            </a:r>
            <a:r>
              <a:rPr lang="en-GB" dirty="0" smtClean="0"/>
              <a:t>: To get students to appreciate the variety</a:t>
            </a:r>
            <a:r>
              <a:rPr lang="en-GB" baseline="0" dirty="0" smtClean="0"/>
              <a:t> of things that can be done with GPO. </a:t>
            </a:r>
          </a:p>
          <a:p>
            <a:endParaRPr lang="en-GB" baseline="0" dirty="0" smtClean="0"/>
          </a:p>
          <a:p>
            <a:pPr marL="0" marR="0" indent="0" algn="l" defTabSz="914400" rtl="0" eaLnBrk="0" fontAlgn="base" latinLnBrk="0" hangingPunct="0">
              <a:lnSpc>
                <a:spcPct val="100000"/>
              </a:lnSpc>
              <a:spcBef>
                <a:spcPct val="0"/>
              </a:spcBef>
              <a:spcAft>
                <a:spcPct val="60000"/>
              </a:spcAft>
              <a:buClrTx/>
              <a:buSzTx/>
              <a:buFontTx/>
              <a:buNone/>
              <a:tabLst/>
              <a:defRPr/>
            </a:pPr>
            <a:r>
              <a:rPr lang="en-US" sz="1000" b="1" dirty="0" smtClean="0">
                <a:latin typeface="Arial" pitchFamily="34" charset="0"/>
              </a:rPr>
              <a:t>Question</a:t>
            </a:r>
            <a:r>
              <a:rPr lang="en-US" sz="1000" dirty="0" smtClean="0">
                <a:latin typeface="Arial" pitchFamily="34" charset="0"/>
              </a:rPr>
              <a:t>: How does your organization implement GPOs? </a:t>
            </a:r>
          </a:p>
          <a:p>
            <a:pPr marL="0" marR="0" indent="0" algn="l" defTabSz="914400" rtl="0" eaLnBrk="0" fontAlgn="base" latinLnBrk="0" hangingPunct="0">
              <a:lnSpc>
                <a:spcPct val="100000"/>
              </a:lnSpc>
              <a:spcBef>
                <a:spcPct val="0"/>
              </a:spcBef>
              <a:spcAft>
                <a:spcPct val="60000"/>
              </a:spcAft>
              <a:buClrTx/>
              <a:buSzTx/>
              <a:buFontTx/>
              <a:buNone/>
              <a:tabLst/>
              <a:defRPr/>
            </a:pPr>
            <a:r>
              <a:rPr lang="en-US" sz="1000" dirty="0" smtClean="0">
                <a:latin typeface="Arial" pitchFamily="34" charset="0"/>
              </a:rPr>
              <a:t>Answer will vary, but may include:</a:t>
            </a:r>
          </a:p>
          <a:p>
            <a:pPr marL="171450" marR="0" indent="-171450" algn="l" defTabSz="914400" rtl="0" eaLnBrk="0" fontAlgn="base" latinLnBrk="0" hangingPunct="0">
              <a:lnSpc>
                <a:spcPct val="100000"/>
              </a:lnSpc>
              <a:spcBef>
                <a:spcPct val="0"/>
              </a:spcBef>
              <a:spcAft>
                <a:spcPct val="60000"/>
              </a:spcAft>
              <a:buClrTx/>
              <a:buSzTx/>
              <a:buFont typeface="Arial" pitchFamily="34" charset="0"/>
              <a:buChar char="•"/>
              <a:tabLst/>
              <a:defRPr/>
            </a:pPr>
            <a:r>
              <a:rPr lang="en-US" sz="1000" dirty="0" smtClean="0">
                <a:latin typeface="Arial" pitchFamily="34" charset="0"/>
              </a:rPr>
              <a:t>Distribute applications.</a:t>
            </a:r>
          </a:p>
          <a:p>
            <a:pPr marL="171450" marR="0" indent="-171450" algn="l" defTabSz="914400" rtl="0" eaLnBrk="0" fontAlgn="base" latinLnBrk="0" hangingPunct="0">
              <a:lnSpc>
                <a:spcPct val="100000"/>
              </a:lnSpc>
              <a:spcBef>
                <a:spcPct val="0"/>
              </a:spcBef>
              <a:spcAft>
                <a:spcPct val="60000"/>
              </a:spcAft>
              <a:buClrTx/>
              <a:buSzTx/>
              <a:buFont typeface="Arial" pitchFamily="34" charset="0"/>
              <a:buChar char="•"/>
              <a:tabLst/>
              <a:defRPr/>
            </a:pPr>
            <a:r>
              <a:rPr lang="en-US" sz="1000" dirty="0" smtClean="0">
                <a:latin typeface="Arial" pitchFamily="34" charset="0"/>
              </a:rPr>
              <a:t>Configure desktop and start menu settings.</a:t>
            </a:r>
          </a:p>
          <a:p>
            <a:pPr marL="171450" marR="0" indent="-171450" algn="l" defTabSz="914400" rtl="0" eaLnBrk="0" fontAlgn="base" latinLnBrk="0" hangingPunct="0">
              <a:lnSpc>
                <a:spcPct val="100000"/>
              </a:lnSpc>
              <a:spcBef>
                <a:spcPct val="0"/>
              </a:spcBef>
              <a:spcAft>
                <a:spcPct val="60000"/>
              </a:spcAft>
              <a:buClrTx/>
              <a:buSzTx/>
              <a:buFont typeface="Arial" pitchFamily="34" charset="0"/>
              <a:buChar char="•"/>
              <a:tabLst/>
              <a:defRPr/>
            </a:pPr>
            <a:r>
              <a:rPr lang="en-US" sz="1000" dirty="0" smtClean="0">
                <a:latin typeface="Arial" pitchFamily="34" charset="0"/>
              </a:rPr>
              <a:t>Configure security settings on</a:t>
            </a:r>
            <a:r>
              <a:rPr lang="en-US" sz="1000" baseline="0" dirty="0" smtClean="0">
                <a:latin typeface="Arial" pitchFamily="34" charset="0"/>
              </a:rPr>
              <a:t> client and server computers.</a:t>
            </a:r>
          </a:p>
          <a:p>
            <a:pPr marL="171450" marR="0" indent="-171450" algn="l" defTabSz="914400" rtl="0" eaLnBrk="0" fontAlgn="base" latinLnBrk="0" hangingPunct="0">
              <a:lnSpc>
                <a:spcPct val="100000"/>
              </a:lnSpc>
              <a:spcBef>
                <a:spcPct val="0"/>
              </a:spcBef>
              <a:spcAft>
                <a:spcPct val="60000"/>
              </a:spcAft>
              <a:buClrTx/>
              <a:buSzTx/>
              <a:buFont typeface="Arial" pitchFamily="34" charset="0"/>
              <a:buChar char="•"/>
              <a:tabLst/>
              <a:defRPr/>
            </a:pPr>
            <a:r>
              <a:rPr lang="en-US" sz="1000" baseline="0" dirty="0" smtClean="0">
                <a:latin typeface="Arial" pitchFamily="34" charset="0"/>
              </a:rPr>
              <a:t>Configure application settings.</a:t>
            </a:r>
          </a:p>
          <a:p>
            <a:pPr marL="171450" marR="0" indent="-171450" algn="l" defTabSz="914400" rtl="0" eaLnBrk="0" fontAlgn="base" latinLnBrk="0" hangingPunct="0">
              <a:lnSpc>
                <a:spcPct val="100000"/>
              </a:lnSpc>
              <a:spcBef>
                <a:spcPct val="0"/>
              </a:spcBef>
              <a:spcAft>
                <a:spcPct val="60000"/>
              </a:spcAft>
              <a:buClrTx/>
              <a:buSzTx/>
              <a:buFont typeface="Arial" pitchFamily="34" charset="0"/>
              <a:buChar char="•"/>
              <a:tabLst/>
              <a:defRPr/>
            </a:pPr>
            <a:r>
              <a:rPr lang="en-US" sz="1000" baseline="0" dirty="0" smtClean="0">
                <a:latin typeface="Arial" pitchFamily="34" charset="0"/>
              </a:rPr>
              <a:t>Run startup and logon scripts.</a:t>
            </a:r>
            <a:endParaRPr lang="en-US" sz="1000" dirty="0" smtClean="0">
              <a:latin typeface="Arial" pitchFamily="34" charset="0"/>
            </a:endParaRPr>
          </a:p>
          <a:p>
            <a:endParaRPr lang="en-GB" baseline="0" dirty="0" smtClean="0"/>
          </a:p>
          <a:p>
            <a:r>
              <a:rPr lang="en-GB" baseline="0" dirty="0" smtClean="0"/>
              <a:t>If your students are reluctant to join the discussion, provide anecdotes from your own experience to start the discussion. </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4</a:t>
            </a:fld>
            <a:endParaRPr lang="en-US"/>
          </a:p>
        </p:txBody>
      </p:sp>
      <p:sp>
        <p:nvSpPr>
          <p:cNvPr id="5" name="Header Placeholder 4"/>
          <p:cNvSpPr>
            <a:spLocks noGrp="1"/>
          </p:cNvSpPr>
          <p:nvPr>
            <p:ph type="hdr" sz="quarter" idx="11"/>
          </p:nvPr>
        </p:nvSpPr>
        <p:spPr/>
        <p:txBody>
          <a:bodyPr/>
          <a:lstStyle/>
          <a:p>
            <a:r>
              <a:rPr lang="en-US" dirty="0" smtClean="0"/>
              <a:t>Module 5: Planning Group Policy Strategy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7075418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 message</a:t>
            </a:r>
            <a:r>
              <a:rPr lang="en-GB" dirty="0" smtClean="0"/>
              <a:t>: Emphasize</a:t>
            </a:r>
            <a:r>
              <a:rPr lang="en-GB" baseline="0" dirty="0" smtClean="0"/>
              <a:t> to students the importance of planning the creation and modification of GPOs within the organization. </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5</a:t>
            </a:fld>
            <a:endParaRPr lang="en-US"/>
          </a:p>
        </p:txBody>
      </p:sp>
      <p:sp>
        <p:nvSpPr>
          <p:cNvPr id="5" name="Header Placeholder 4"/>
          <p:cNvSpPr>
            <a:spLocks noGrp="1"/>
          </p:cNvSpPr>
          <p:nvPr>
            <p:ph type="hdr" sz="quarter" idx="11"/>
          </p:nvPr>
        </p:nvSpPr>
        <p:spPr/>
        <p:txBody>
          <a:bodyPr/>
          <a:lstStyle/>
          <a:p>
            <a:r>
              <a:rPr lang="en-US" dirty="0" smtClean="0"/>
              <a:t>Module 5: Planning Group Policy Strategy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23468555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 message</a:t>
            </a:r>
            <a:r>
              <a:rPr lang="en-GB" dirty="0" smtClean="0"/>
              <a:t>: Students</a:t>
            </a:r>
            <a:r>
              <a:rPr lang="en-GB" baseline="0" dirty="0" smtClean="0"/>
              <a:t> should understand when to use folder redirection, logon scripts, preferences, and software deployment to meet their organizations’ needs. </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6</a:t>
            </a:fld>
            <a:endParaRPr lang="en-US"/>
          </a:p>
        </p:txBody>
      </p:sp>
      <p:sp>
        <p:nvSpPr>
          <p:cNvPr id="5" name="Header Placeholder 4"/>
          <p:cNvSpPr>
            <a:spLocks noGrp="1"/>
          </p:cNvSpPr>
          <p:nvPr>
            <p:ph type="hdr" sz="quarter" idx="11"/>
          </p:nvPr>
        </p:nvSpPr>
        <p:spPr/>
        <p:txBody>
          <a:bodyPr/>
          <a:lstStyle/>
          <a:p>
            <a:r>
              <a:rPr lang="en-US" dirty="0" smtClean="0"/>
              <a:t>Module 5: Planning Group Policy Strategy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26765072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latin typeface="Arial" pitchFamily="34" charset="0"/>
              </a:rPr>
              <a:t>Explain that ADM files are used by operating systems prior to Windows Vista and Windows Server 2008. The main disadvantage of ADM files is that they are copied into every GPO that is created, and they consume about 3 megabytes (MB) of space. This can lead to “SYSVOL bloat”, a term used to describe the fact that SYSVOL can grow very large because of the number of GPOs that keep repetitive copies of the same ADM files.</a:t>
            </a:r>
          </a:p>
          <a:p>
            <a:pPr eaLnBrk="1" hangingPunct="1"/>
            <a:r>
              <a:rPr lang="en-US" dirty="0" smtClean="0">
                <a:latin typeface="Arial" pitchFamily="34" charset="0"/>
              </a:rPr>
              <a:t>Explain that the ADM files stored on the computer that you use to create or edit a GPO dictate what policy templates will be available in the Group Policy object editor.</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7</a:t>
            </a:fld>
            <a:endParaRPr lang="en-US"/>
          </a:p>
        </p:txBody>
      </p:sp>
      <p:sp>
        <p:nvSpPr>
          <p:cNvPr id="5" name="Header Placeholder 4"/>
          <p:cNvSpPr>
            <a:spLocks noGrp="1"/>
          </p:cNvSpPr>
          <p:nvPr>
            <p:ph type="hdr" sz="quarter" idx="11"/>
          </p:nvPr>
        </p:nvSpPr>
        <p:spPr/>
        <p:txBody>
          <a:bodyPr/>
          <a:lstStyle/>
          <a:p>
            <a:r>
              <a:rPr lang="en-US" dirty="0" smtClean="0"/>
              <a:t>Module 5: Planning Group Policy Strategy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15050396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Ensure students</a:t>
            </a:r>
            <a:r>
              <a:rPr lang="en-GB" baseline="0" dirty="0" smtClean="0"/>
              <a:t> are clear about when to use preferences. In the demonstration, which you can combine with this topic if you prefer, show them item-level targeting. Then, use the discussion prompt to open a class discussion on when to use preferences.</a:t>
            </a:r>
          </a:p>
          <a:p>
            <a:endParaRPr lang="en-GB" baseline="0" dirty="0" smtClean="0"/>
          </a:p>
          <a:p>
            <a:r>
              <a:rPr lang="en-GB" b="1" baseline="0" dirty="0" smtClean="0"/>
              <a:t>Discussion prompt</a:t>
            </a:r>
            <a:r>
              <a:rPr lang="en-GB" baseline="0" dirty="0" smtClean="0"/>
              <a:t>: </a:t>
            </a:r>
            <a:r>
              <a:rPr lang="en-US" sz="1000" kern="1200" dirty="0" smtClean="0">
                <a:solidFill>
                  <a:schemeClr val="tx1"/>
                </a:solidFill>
                <a:effectLst/>
                <a:latin typeface="Arial" charset="0"/>
                <a:ea typeface="+mn-ea"/>
                <a:cs typeface="+mn-cs"/>
              </a:rPr>
              <a:t>When would you use Preferences, instead of Administrative Templates</a:t>
            </a:r>
            <a:r>
              <a:rPr lang="en-GB" baseline="0" dirty="0" smtClean="0"/>
              <a:t>?</a:t>
            </a:r>
          </a:p>
          <a:p>
            <a:r>
              <a:rPr lang="en-GB" baseline="0" dirty="0" smtClean="0"/>
              <a:t>Answers will vary. Key decisions relate to the fact that GPO Administrative Templates are enforced, whereas Preferences are optional. </a:t>
            </a:r>
          </a:p>
          <a:p>
            <a:endParaRPr lang="en-GB" baseline="0" dirty="0" smtClean="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8</a:t>
            </a:fld>
            <a:endParaRPr lang="en-US"/>
          </a:p>
        </p:txBody>
      </p:sp>
      <p:sp>
        <p:nvSpPr>
          <p:cNvPr id="5" name="Header Placeholder 4"/>
          <p:cNvSpPr>
            <a:spLocks noGrp="1"/>
          </p:cNvSpPr>
          <p:nvPr>
            <p:ph type="hdr" sz="quarter" idx="11"/>
          </p:nvPr>
        </p:nvSpPr>
        <p:spPr/>
        <p:txBody>
          <a:bodyPr/>
          <a:lstStyle/>
          <a:p>
            <a:r>
              <a:rPr lang="en-US" dirty="0" smtClean="0"/>
              <a:t>Module 5: Planning Group Policy Strategy</a:t>
            </a:r>
          </a:p>
          <a:p>
            <a:pPr>
              <a:defRPr/>
            </a:pP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xmlns="" val="20923440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kern="1200" dirty="0" smtClean="0">
                <a:solidFill>
                  <a:schemeClr val="tx1"/>
                </a:solidFill>
                <a:effectLst/>
                <a:latin typeface="Arial" charset="0"/>
                <a:ea typeface="+mn-ea"/>
                <a:cs typeface="+mn-cs"/>
              </a:rPr>
              <a:t>Demonstration steps:</a:t>
            </a:r>
            <a:endParaRPr lang="en-GB"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Note:</a:t>
            </a:r>
            <a:r>
              <a:rPr lang="en-US" sz="1000" kern="1200" dirty="0" smtClean="0">
                <a:solidFill>
                  <a:schemeClr val="tx1"/>
                </a:solidFill>
                <a:effectLst/>
                <a:latin typeface="Arial" charset="0"/>
                <a:ea typeface="+mn-ea"/>
                <a:cs typeface="+mn-cs"/>
              </a:rPr>
              <a:t> You require the 6433A-NYC-DC1 virtual machines to complete this demonstration. Log on to the virtual machines as </a:t>
            </a:r>
            <a:r>
              <a:rPr lang="en-US" sz="1000" b="1" kern="1200" dirty="0" err="1" smtClean="0">
                <a:solidFill>
                  <a:schemeClr val="tx1"/>
                </a:solidFill>
                <a:effectLst/>
                <a:latin typeface="Arial" charset="0"/>
                <a:ea typeface="+mn-ea"/>
                <a:cs typeface="+mn-cs"/>
              </a:rPr>
              <a:t>Contoso</a:t>
            </a:r>
            <a:r>
              <a:rPr lang="en-US" sz="1000" b="1" kern="1200" dirty="0" smtClean="0">
                <a:solidFill>
                  <a:schemeClr val="tx1"/>
                </a:solidFill>
                <a:effectLst/>
                <a:latin typeface="Arial" charset="0"/>
                <a:ea typeface="+mn-ea"/>
                <a:cs typeface="+mn-cs"/>
              </a:rPr>
              <a:t>\Administrator</a:t>
            </a:r>
            <a:r>
              <a:rPr lang="en-US" dirty="0" smtClean="0"/>
              <a:t>, </a:t>
            </a:r>
            <a:r>
              <a:rPr lang="en-US" sz="1000" kern="1200" dirty="0" smtClean="0">
                <a:solidFill>
                  <a:schemeClr val="tx1"/>
                </a:solidFill>
                <a:effectLst/>
                <a:latin typeface="Arial" charset="0"/>
                <a:ea typeface="+mn-ea"/>
                <a:cs typeface="+mn-cs"/>
              </a:rPr>
              <a:t>with the password, </a:t>
            </a:r>
            <a:r>
              <a:rPr lang="en-US" sz="1000" b="1" kern="1200" dirty="0" smtClean="0">
                <a:solidFill>
                  <a:schemeClr val="tx1"/>
                </a:solidFill>
                <a:effectLst/>
                <a:latin typeface="Arial" charset="0"/>
                <a:ea typeface="+mn-ea"/>
                <a:cs typeface="+mn-cs"/>
              </a:rPr>
              <a:t>Pa$$w0rd</a:t>
            </a:r>
            <a:r>
              <a:rPr lang="en-US" sz="1000" kern="1200" dirty="0" smtClean="0">
                <a:solidFill>
                  <a:schemeClr val="tx1"/>
                </a:solidFill>
                <a:effectLst/>
                <a:latin typeface="Arial" charset="0"/>
                <a:ea typeface="+mn-ea"/>
                <a:cs typeface="+mn-cs"/>
              </a:rPr>
              <a:t>.</a:t>
            </a:r>
          </a:p>
          <a:p>
            <a:endParaRPr lang="en-GB" sz="1000" kern="1200" dirty="0" smtClean="0">
              <a:solidFill>
                <a:schemeClr val="tx1"/>
              </a:solidFill>
              <a:effectLst/>
              <a:latin typeface="Arial" charset="0"/>
              <a:ea typeface="+mn-ea"/>
              <a:cs typeface="+mn-cs"/>
            </a:endParaRPr>
          </a:p>
          <a:p>
            <a:pPr lvl="0"/>
            <a:r>
              <a:rPr lang="en-US" sz="1000" b="1" u="sng" kern="1200" dirty="0" smtClean="0">
                <a:solidFill>
                  <a:schemeClr val="tx1"/>
                </a:solidFill>
                <a:effectLst/>
                <a:latin typeface="Arial" charset="0"/>
                <a:ea typeface="+mn-ea"/>
                <a:cs typeface="+mn-cs"/>
              </a:rPr>
              <a:t>Open Group Policy Management.</a:t>
            </a:r>
            <a:endParaRPr lang="en-GB" sz="1000" b="1" u="sng"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Click </a:t>
            </a:r>
            <a:r>
              <a:rPr lang="en-US" sz="1000" b="1" kern="1200" dirty="0" smtClean="0">
                <a:solidFill>
                  <a:schemeClr val="tx1"/>
                </a:solidFill>
                <a:effectLst/>
                <a:latin typeface="Arial" charset="0"/>
                <a:ea typeface="+mn-ea"/>
                <a:cs typeface="+mn-cs"/>
              </a:rPr>
              <a:t>Start</a:t>
            </a:r>
            <a:r>
              <a:rPr lang="en-US" sz="1000" kern="1200" dirty="0" smtClean="0">
                <a:solidFill>
                  <a:schemeClr val="tx1"/>
                </a:solidFill>
                <a:effectLst/>
                <a:latin typeface="Arial" charset="0"/>
                <a:ea typeface="+mn-ea"/>
                <a:cs typeface="+mn-cs"/>
              </a:rPr>
              <a:t>, point to </a:t>
            </a:r>
            <a:r>
              <a:rPr lang="en-US" sz="1000" b="1" kern="1200" dirty="0" smtClean="0">
                <a:solidFill>
                  <a:schemeClr val="tx1"/>
                </a:solidFill>
                <a:effectLst/>
                <a:latin typeface="Arial" charset="0"/>
                <a:ea typeface="+mn-ea"/>
                <a:cs typeface="+mn-cs"/>
              </a:rPr>
              <a:t>Administrative Tools</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Group Policy</a:t>
            </a:r>
            <a:r>
              <a:rPr lang="en-US" sz="1000" kern="1200" dirty="0" smtClean="0">
                <a:solidFill>
                  <a:schemeClr val="tx1"/>
                </a:solidFill>
                <a:effectLst/>
                <a:latin typeface="Arial" charset="0"/>
                <a:ea typeface="+mn-ea"/>
                <a:cs typeface="+mn-cs"/>
              </a:rPr>
              <a:t> </a:t>
            </a:r>
            <a:r>
              <a:rPr lang="en-US" sz="1000" b="1" kern="1200" dirty="0" smtClean="0">
                <a:solidFill>
                  <a:schemeClr val="tx1"/>
                </a:solidFill>
                <a:effectLst/>
                <a:latin typeface="Arial" charset="0"/>
                <a:ea typeface="+mn-ea"/>
                <a:cs typeface="+mn-cs"/>
              </a:rPr>
              <a:t>Management</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Group Policy Management, expand </a:t>
            </a:r>
            <a:r>
              <a:rPr lang="en-US" sz="1000" b="1" kern="1200" dirty="0" smtClean="0">
                <a:solidFill>
                  <a:schemeClr val="tx1"/>
                </a:solidFill>
                <a:effectLst/>
                <a:latin typeface="Arial" charset="0"/>
                <a:ea typeface="+mn-ea"/>
                <a:cs typeface="+mn-cs"/>
              </a:rPr>
              <a:t>Forest: Contoso.com</a:t>
            </a:r>
            <a:r>
              <a:rPr lang="en-US" sz="1000" kern="1200" dirty="0" smtClean="0">
                <a:solidFill>
                  <a:schemeClr val="tx1"/>
                </a:solidFill>
                <a:effectLst/>
                <a:latin typeface="Arial" charset="0"/>
                <a:ea typeface="+mn-ea"/>
                <a:cs typeface="+mn-cs"/>
              </a:rPr>
              <a:t>, expand </a:t>
            </a:r>
            <a:r>
              <a:rPr lang="en-US" sz="1000" b="1" kern="1200" dirty="0" smtClean="0">
                <a:solidFill>
                  <a:schemeClr val="tx1"/>
                </a:solidFill>
                <a:effectLst/>
                <a:latin typeface="Arial" charset="0"/>
                <a:ea typeface="+mn-ea"/>
                <a:cs typeface="+mn-cs"/>
              </a:rPr>
              <a:t>Domains</a:t>
            </a:r>
            <a:r>
              <a:rPr lang="en-US" sz="1000" kern="1200" dirty="0" smtClean="0">
                <a:solidFill>
                  <a:schemeClr val="tx1"/>
                </a:solidFill>
                <a:effectLst/>
                <a:latin typeface="Arial" charset="0"/>
                <a:ea typeface="+mn-ea"/>
                <a:cs typeface="+mn-cs"/>
              </a:rPr>
              <a:t>, expand </a:t>
            </a:r>
            <a:r>
              <a:rPr lang="en-US" sz="1000" b="1" kern="1200" dirty="0" smtClean="0">
                <a:solidFill>
                  <a:schemeClr val="tx1"/>
                </a:solidFill>
                <a:effectLst/>
                <a:latin typeface="Arial" charset="0"/>
                <a:ea typeface="+mn-ea"/>
                <a:cs typeface="+mn-cs"/>
              </a:rPr>
              <a:t>Contoso.com</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Default Domain Policy</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Group Policy Management Console dialog box, click </a:t>
            </a:r>
            <a:r>
              <a:rPr lang="en-US" sz="1000" b="1" kern="1200" dirty="0" smtClean="0">
                <a:solidFill>
                  <a:schemeClr val="tx1"/>
                </a:solidFill>
                <a:effectLst/>
                <a:latin typeface="Arial" charset="0"/>
                <a:ea typeface="+mn-ea"/>
                <a:cs typeface="+mn-cs"/>
              </a:rPr>
              <a:t>OK</a:t>
            </a:r>
            <a:r>
              <a:rPr lang="en-US" sz="1000" kern="1200" dirty="0" smtClean="0">
                <a:solidFill>
                  <a:schemeClr val="tx1"/>
                </a:solidFill>
                <a:effectLst/>
                <a:latin typeface="Arial" charset="0"/>
                <a:ea typeface="+mn-ea"/>
                <a:cs typeface="+mn-cs"/>
              </a:rPr>
              <a:t>.</a:t>
            </a:r>
          </a:p>
          <a:p>
            <a:pPr lvl="0"/>
            <a:endParaRPr lang="en-GB" sz="1000" kern="1200" dirty="0" smtClean="0">
              <a:solidFill>
                <a:schemeClr val="tx1"/>
              </a:solidFill>
              <a:effectLst/>
              <a:latin typeface="Arial" charset="0"/>
              <a:ea typeface="+mn-ea"/>
              <a:cs typeface="+mn-cs"/>
            </a:endParaRPr>
          </a:p>
          <a:p>
            <a:pPr lvl="0"/>
            <a:r>
              <a:rPr lang="en-US" sz="1000" b="1" u="sng" kern="1200" dirty="0" smtClean="0">
                <a:solidFill>
                  <a:schemeClr val="tx1"/>
                </a:solidFill>
                <a:effectLst/>
                <a:latin typeface="Arial" charset="0"/>
                <a:ea typeface="+mn-ea"/>
                <a:cs typeface="+mn-cs"/>
              </a:rPr>
              <a:t>Edit the Default Domain Policy.</a:t>
            </a:r>
            <a:endParaRPr lang="en-GB" sz="1000" b="1" u="sng"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Right-click </a:t>
            </a:r>
            <a:r>
              <a:rPr lang="en-US" sz="1000" b="1" kern="1200" dirty="0" smtClean="0">
                <a:solidFill>
                  <a:schemeClr val="tx1"/>
                </a:solidFill>
                <a:effectLst/>
                <a:latin typeface="Arial" charset="0"/>
                <a:ea typeface="+mn-ea"/>
                <a:cs typeface="+mn-cs"/>
              </a:rPr>
              <a:t>Default Domain Policy</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Edit</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Group Policy Management Editor, under </a:t>
            </a:r>
            <a:r>
              <a:rPr lang="en-US" sz="1000" b="1" kern="1200" dirty="0" smtClean="0">
                <a:solidFill>
                  <a:schemeClr val="tx1"/>
                </a:solidFill>
                <a:effectLst/>
                <a:latin typeface="Arial" charset="0"/>
                <a:ea typeface="+mn-ea"/>
                <a:cs typeface="+mn-cs"/>
              </a:rPr>
              <a:t>User Configuration</a:t>
            </a:r>
            <a:r>
              <a:rPr lang="en-US" sz="1000" kern="1200" dirty="0" smtClean="0">
                <a:solidFill>
                  <a:schemeClr val="tx1"/>
                </a:solidFill>
                <a:effectLst/>
                <a:latin typeface="Arial" charset="0"/>
                <a:ea typeface="+mn-ea"/>
                <a:cs typeface="+mn-cs"/>
              </a:rPr>
              <a:t>, expand </a:t>
            </a:r>
            <a:r>
              <a:rPr lang="en-US" sz="1000" b="1" kern="1200" dirty="0" smtClean="0">
                <a:solidFill>
                  <a:schemeClr val="tx1"/>
                </a:solidFill>
                <a:effectLst/>
                <a:latin typeface="Arial" charset="0"/>
                <a:ea typeface="+mn-ea"/>
                <a:cs typeface="+mn-cs"/>
              </a:rPr>
              <a:t>Preferences</a:t>
            </a:r>
            <a:r>
              <a:rPr lang="en-US" sz="1000" kern="1200" dirty="0" smtClean="0">
                <a:solidFill>
                  <a:schemeClr val="tx1"/>
                </a:solidFill>
                <a:effectLst/>
                <a:latin typeface="Arial" charset="0"/>
                <a:ea typeface="+mn-ea"/>
                <a:cs typeface="+mn-cs"/>
              </a:rPr>
              <a:t>, expand </a:t>
            </a:r>
            <a:r>
              <a:rPr lang="en-US" sz="1000" b="1" kern="1200" dirty="0" smtClean="0">
                <a:solidFill>
                  <a:schemeClr val="tx1"/>
                </a:solidFill>
                <a:effectLst/>
                <a:latin typeface="Arial" charset="0"/>
                <a:ea typeface="+mn-ea"/>
                <a:cs typeface="+mn-cs"/>
              </a:rPr>
              <a:t>Windows Settings</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Drive Maps</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0" lvl="0" indent="0">
              <a:buFont typeface="+mj-lt"/>
              <a:buNone/>
            </a:pPr>
            <a:endParaRPr lang="en-US" sz="1000" kern="1200" dirty="0" smtClean="0">
              <a:solidFill>
                <a:schemeClr val="tx1"/>
              </a:solidFill>
              <a:effectLst/>
              <a:latin typeface="Arial" charset="0"/>
              <a:ea typeface="+mn-ea"/>
              <a:cs typeface="+mn-cs"/>
            </a:endParaRPr>
          </a:p>
          <a:p>
            <a:pPr marL="0" lvl="0" indent="0">
              <a:buFont typeface="+mj-lt"/>
              <a:buNone/>
            </a:pPr>
            <a:r>
              <a:rPr lang="en-US" sz="1000" b="1" u="sng" kern="1200" dirty="0" smtClean="0">
                <a:solidFill>
                  <a:schemeClr val="tx1"/>
                </a:solidFill>
                <a:effectLst/>
                <a:latin typeface="Arial" charset="0"/>
                <a:ea typeface="+mn-ea"/>
                <a:cs typeface="+mn-cs"/>
              </a:rPr>
              <a:t>Enable a drive mapping with a Group Policy preference.</a:t>
            </a:r>
            <a:endParaRPr lang="en-GB" sz="1000" b="1" u="sng"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navigation pane, right-click </a:t>
            </a:r>
            <a:r>
              <a:rPr lang="en-US" sz="1000" b="1" kern="1200" dirty="0" smtClean="0">
                <a:solidFill>
                  <a:schemeClr val="tx1"/>
                </a:solidFill>
                <a:effectLst/>
                <a:latin typeface="Arial" charset="0"/>
                <a:ea typeface="+mn-ea"/>
                <a:cs typeface="+mn-cs"/>
              </a:rPr>
              <a:t>Drive Maps</a:t>
            </a:r>
            <a:r>
              <a:rPr lang="en-US" sz="1000" kern="1200" dirty="0" smtClean="0">
                <a:solidFill>
                  <a:schemeClr val="tx1"/>
                </a:solidFill>
                <a:effectLst/>
                <a:latin typeface="Arial" charset="0"/>
                <a:ea typeface="+mn-ea"/>
                <a:cs typeface="+mn-cs"/>
              </a:rPr>
              <a:t>, point to </a:t>
            </a:r>
            <a:r>
              <a:rPr lang="en-US" sz="1000" b="1" kern="1200" dirty="0" smtClean="0">
                <a:solidFill>
                  <a:schemeClr val="tx1"/>
                </a:solidFill>
                <a:effectLst/>
                <a:latin typeface="Arial" charset="0"/>
                <a:ea typeface="+mn-ea"/>
                <a:cs typeface="+mn-cs"/>
              </a:rPr>
              <a:t>New</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Mapped Drive</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New Drive Properties</a:t>
            </a:r>
            <a:r>
              <a:rPr lang="en-US" sz="1000" kern="1200" dirty="0" smtClean="0">
                <a:solidFill>
                  <a:schemeClr val="tx1"/>
                </a:solidFill>
                <a:effectLst/>
                <a:latin typeface="Arial" charset="0"/>
                <a:ea typeface="+mn-ea"/>
                <a:cs typeface="+mn-cs"/>
              </a:rPr>
              <a:t> dialog box, in the </a:t>
            </a:r>
            <a:r>
              <a:rPr lang="en-US" sz="1000" b="1" kern="1200" dirty="0" smtClean="0">
                <a:solidFill>
                  <a:schemeClr val="tx1"/>
                </a:solidFill>
                <a:effectLst/>
                <a:latin typeface="Arial" charset="0"/>
                <a:ea typeface="+mn-ea"/>
                <a:cs typeface="+mn-cs"/>
              </a:rPr>
              <a:t>Location</a:t>
            </a:r>
            <a:r>
              <a:rPr lang="en-US" sz="1000" kern="1200" dirty="0" smtClean="0">
                <a:solidFill>
                  <a:schemeClr val="tx1"/>
                </a:solidFill>
                <a:effectLst/>
                <a:latin typeface="Arial" charset="0"/>
                <a:ea typeface="+mn-ea"/>
                <a:cs typeface="+mn-cs"/>
              </a:rPr>
              <a:t> box, type </a:t>
            </a:r>
            <a:r>
              <a:rPr lang="en-US" sz="1000" b="1" kern="1200" dirty="0" smtClean="0">
                <a:solidFill>
                  <a:schemeClr val="tx1"/>
                </a:solidFill>
                <a:effectLst/>
                <a:latin typeface="Arial" charset="0"/>
                <a:ea typeface="+mn-ea"/>
                <a:cs typeface="+mn-cs"/>
              </a:rPr>
              <a:t>\\nyc-dc1\netlogon</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Drive letter</a:t>
            </a:r>
            <a:r>
              <a:rPr lang="en-US" sz="1000" kern="1200" dirty="0" smtClean="0">
                <a:solidFill>
                  <a:schemeClr val="tx1"/>
                </a:solidFill>
                <a:effectLst/>
                <a:latin typeface="Arial" charset="0"/>
                <a:ea typeface="+mn-ea"/>
                <a:cs typeface="+mn-cs"/>
              </a:rPr>
              <a:t> list, click </a:t>
            </a:r>
            <a:r>
              <a:rPr lang="en-US" sz="1000" b="1" kern="1200" dirty="0" smtClean="0">
                <a:solidFill>
                  <a:schemeClr val="tx1"/>
                </a:solidFill>
                <a:effectLst/>
                <a:latin typeface="Arial" charset="0"/>
                <a:ea typeface="+mn-ea"/>
                <a:cs typeface="+mn-cs"/>
              </a:rPr>
              <a:t>N</a:t>
            </a:r>
            <a:r>
              <a:rPr lang="en-US" sz="1000" kern="1200" dirty="0" smtClean="0">
                <a:solidFill>
                  <a:schemeClr val="tx1"/>
                </a:solidFill>
                <a:effectLst/>
                <a:latin typeface="Arial" charset="0"/>
                <a:ea typeface="+mn-ea"/>
                <a:cs typeface="+mn-cs"/>
              </a:rPr>
              <a:t>, and then click the </a:t>
            </a:r>
            <a:r>
              <a:rPr lang="en-US" sz="1000" b="1" kern="1200" dirty="0" smtClean="0">
                <a:solidFill>
                  <a:schemeClr val="tx1"/>
                </a:solidFill>
                <a:effectLst/>
                <a:latin typeface="Arial" charset="0"/>
                <a:ea typeface="+mn-ea"/>
                <a:cs typeface="+mn-cs"/>
              </a:rPr>
              <a:t>Common</a:t>
            </a:r>
            <a:r>
              <a:rPr lang="en-US" sz="1000" kern="1200" dirty="0" smtClean="0">
                <a:solidFill>
                  <a:schemeClr val="tx1"/>
                </a:solidFill>
                <a:effectLst/>
                <a:latin typeface="Arial" charset="0"/>
                <a:ea typeface="+mn-ea"/>
                <a:cs typeface="+mn-cs"/>
              </a:rPr>
              <a:t> tab.</a:t>
            </a:r>
            <a:endParaRPr lang="en-GB" sz="1000" kern="1200" dirty="0" smtClean="0">
              <a:solidFill>
                <a:schemeClr val="tx1"/>
              </a:solidFill>
              <a:effectLst/>
              <a:latin typeface="Arial" charset="0"/>
              <a:ea typeface="+mn-ea"/>
              <a:cs typeface="+mn-cs"/>
            </a:endParaRPr>
          </a:p>
          <a:p>
            <a:pPr lvl="0"/>
            <a:endParaRPr lang="en-US" sz="1000" b="1" u="sng" kern="1200" dirty="0" smtClean="0">
              <a:solidFill>
                <a:schemeClr val="tx1"/>
              </a:solidFill>
              <a:effectLst/>
              <a:latin typeface="Arial" charset="0"/>
              <a:ea typeface="+mn-ea"/>
              <a:cs typeface="+mn-cs"/>
            </a:endParaRPr>
          </a:p>
          <a:p>
            <a:pPr lvl="0"/>
            <a:r>
              <a:rPr lang="en-US" sz="1000" b="1" u="sng" kern="1200" dirty="0" smtClean="0">
                <a:solidFill>
                  <a:schemeClr val="tx1"/>
                </a:solidFill>
                <a:effectLst/>
                <a:latin typeface="Arial" charset="0"/>
                <a:ea typeface="+mn-ea"/>
                <a:cs typeface="+mn-cs"/>
              </a:rPr>
              <a:t>Configure Targeting for the preference.</a:t>
            </a:r>
            <a:endParaRPr lang="en-GB" sz="1000" b="1" u="sng"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Select the </a:t>
            </a:r>
            <a:r>
              <a:rPr lang="en-US" sz="1000" b="1" kern="1200" dirty="0" smtClean="0">
                <a:solidFill>
                  <a:schemeClr val="tx1"/>
                </a:solidFill>
                <a:effectLst/>
                <a:latin typeface="Arial" charset="0"/>
                <a:ea typeface="+mn-ea"/>
                <a:cs typeface="+mn-cs"/>
              </a:rPr>
              <a:t>Item-level targeting</a:t>
            </a:r>
            <a:r>
              <a:rPr lang="en-US" sz="1000" kern="1200" dirty="0" smtClean="0">
                <a:solidFill>
                  <a:schemeClr val="tx1"/>
                </a:solidFill>
                <a:effectLst/>
                <a:latin typeface="Arial" charset="0"/>
                <a:ea typeface="+mn-ea"/>
                <a:cs typeface="+mn-cs"/>
              </a:rPr>
              <a:t> check box, and then click </a:t>
            </a:r>
            <a:r>
              <a:rPr lang="en-US" sz="1000" b="1" kern="1200" dirty="0" smtClean="0">
                <a:solidFill>
                  <a:schemeClr val="tx1"/>
                </a:solidFill>
                <a:effectLst/>
                <a:latin typeface="Arial" charset="0"/>
                <a:ea typeface="+mn-ea"/>
                <a:cs typeface="+mn-cs"/>
              </a:rPr>
              <a:t>Targeting</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Targeting Editor</a:t>
            </a:r>
            <a:r>
              <a:rPr lang="en-US" sz="1000" kern="1200" dirty="0" smtClean="0">
                <a:solidFill>
                  <a:schemeClr val="tx1"/>
                </a:solidFill>
                <a:effectLst/>
                <a:latin typeface="Arial" charset="0"/>
                <a:ea typeface="+mn-ea"/>
                <a:cs typeface="+mn-cs"/>
              </a:rPr>
              <a:t> dialog box, click </a:t>
            </a:r>
            <a:r>
              <a:rPr lang="en-US" sz="1000" b="1" kern="1200" dirty="0" smtClean="0">
                <a:solidFill>
                  <a:schemeClr val="tx1"/>
                </a:solidFill>
                <a:effectLst/>
                <a:latin typeface="Arial" charset="0"/>
                <a:ea typeface="+mn-ea"/>
                <a:cs typeface="+mn-cs"/>
              </a:rPr>
              <a:t>New Item</a:t>
            </a:r>
            <a:r>
              <a:rPr lang="en-US" sz="1000" kern="1200" dirty="0" smtClean="0">
                <a:solidFill>
                  <a:schemeClr val="tx1"/>
                </a:solidFill>
                <a:effectLst/>
                <a:latin typeface="Arial" charset="0"/>
                <a:ea typeface="+mn-ea"/>
                <a:cs typeface="+mn-cs"/>
              </a:rPr>
              <a:t>, and in the list, click </a:t>
            </a:r>
            <a:r>
              <a:rPr lang="en-US" sz="1000" b="1" kern="1200" dirty="0" smtClean="0">
                <a:solidFill>
                  <a:schemeClr val="tx1"/>
                </a:solidFill>
                <a:effectLst/>
                <a:latin typeface="Arial" charset="0"/>
                <a:ea typeface="+mn-ea"/>
                <a:cs typeface="+mn-cs"/>
              </a:rPr>
              <a:t>Security</a:t>
            </a:r>
            <a:r>
              <a:rPr lang="en-US" sz="1000" kern="1200" dirty="0" smtClean="0">
                <a:solidFill>
                  <a:schemeClr val="tx1"/>
                </a:solidFill>
                <a:effectLst/>
                <a:latin typeface="Arial" charset="0"/>
                <a:ea typeface="+mn-ea"/>
                <a:cs typeface="+mn-cs"/>
              </a:rPr>
              <a:t> </a:t>
            </a:r>
            <a:r>
              <a:rPr lang="en-US" sz="1000" b="1" kern="1200" dirty="0" smtClean="0">
                <a:solidFill>
                  <a:schemeClr val="tx1"/>
                </a:solidFill>
                <a:effectLst/>
                <a:latin typeface="Arial" charset="0"/>
                <a:ea typeface="+mn-ea"/>
                <a:cs typeface="+mn-cs"/>
              </a:rPr>
              <a:t>Group</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Group</a:t>
            </a:r>
            <a:r>
              <a:rPr lang="en-US" sz="1000" kern="1200" dirty="0" smtClean="0">
                <a:solidFill>
                  <a:schemeClr val="tx1"/>
                </a:solidFill>
                <a:effectLst/>
                <a:latin typeface="Arial" charset="0"/>
                <a:ea typeface="+mn-ea"/>
                <a:cs typeface="+mn-cs"/>
              </a:rPr>
              <a:t> box, type </a:t>
            </a:r>
            <a:r>
              <a:rPr lang="en-US" sz="1000" b="1" kern="1200" dirty="0" smtClean="0">
                <a:solidFill>
                  <a:schemeClr val="tx1"/>
                </a:solidFill>
                <a:effectLst/>
                <a:latin typeface="Arial" charset="0"/>
                <a:ea typeface="+mn-ea"/>
                <a:cs typeface="+mn-cs"/>
              </a:rPr>
              <a:t>Marketing</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OK</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New Drive Properties</a:t>
            </a:r>
            <a:r>
              <a:rPr lang="en-US" sz="1000" kern="1200" dirty="0" smtClean="0">
                <a:solidFill>
                  <a:schemeClr val="tx1"/>
                </a:solidFill>
                <a:effectLst/>
                <a:latin typeface="Arial" charset="0"/>
                <a:ea typeface="+mn-ea"/>
                <a:cs typeface="+mn-cs"/>
              </a:rPr>
              <a:t> dialog box, click </a:t>
            </a:r>
            <a:r>
              <a:rPr lang="en-US" sz="1000" b="1" kern="1200" dirty="0" smtClean="0">
                <a:solidFill>
                  <a:schemeClr val="tx1"/>
                </a:solidFill>
                <a:effectLst/>
                <a:latin typeface="Arial" charset="0"/>
                <a:ea typeface="+mn-ea"/>
                <a:cs typeface="+mn-cs"/>
              </a:rPr>
              <a:t>OK</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Close all open windows.</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 </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Note:</a:t>
            </a:r>
            <a:r>
              <a:rPr lang="en-US" sz="1000" kern="1200" dirty="0" smtClean="0">
                <a:solidFill>
                  <a:schemeClr val="tx1"/>
                </a:solidFill>
                <a:effectLst/>
                <a:latin typeface="Arial" charset="0"/>
                <a:ea typeface="+mn-ea"/>
                <a:cs typeface="+mn-cs"/>
              </a:rPr>
              <a:t> Revert all virtual machines.</a:t>
            </a:r>
            <a:endParaRPr lang="en-GB" sz="1000" kern="1200" dirty="0" smtClean="0">
              <a:solidFill>
                <a:schemeClr val="tx1"/>
              </a:solidFill>
              <a:effectLst/>
              <a:latin typeface="Arial"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9</a:t>
            </a:fld>
            <a:endParaRPr lang="en-US"/>
          </a:p>
        </p:txBody>
      </p:sp>
      <p:sp>
        <p:nvSpPr>
          <p:cNvPr id="5" name="Header Placeholder 4"/>
          <p:cNvSpPr>
            <a:spLocks noGrp="1"/>
          </p:cNvSpPr>
          <p:nvPr>
            <p:ph type="hdr" sz="quarter" idx="11"/>
          </p:nvPr>
        </p:nvSpPr>
        <p:spPr/>
        <p:txBody>
          <a:bodyPr/>
          <a:lstStyle/>
          <a:p>
            <a:r>
              <a:rPr lang="en-US" dirty="0" smtClean="0"/>
              <a:t>Module 5: Planning Group Policy Strategy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15326783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bckgrd_3.jpg"/>
          <p:cNvPicPr>
            <a:picLocks noChangeAspect="1"/>
          </p:cNvPicPr>
          <p:nvPr/>
        </p:nvPicPr>
        <p:blipFill>
          <a:blip r:embed="rId2" cstate="print"/>
          <a:srcRect/>
          <a:stretch>
            <a:fillRect/>
          </a:stretch>
        </p:blipFill>
        <p:spPr bwMode="auto">
          <a:xfrm>
            <a:off x="-182563" y="0"/>
            <a:ext cx="9326563" cy="6858000"/>
          </a:xfrm>
          <a:prstGeom prst="rect">
            <a:avLst/>
          </a:prstGeom>
          <a:noFill/>
          <a:ln w="9525">
            <a:noFill/>
            <a:miter lim="800000"/>
            <a:headEnd/>
            <a:tailEnd/>
          </a:ln>
        </p:spPr>
      </p:pic>
      <p:sp>
        <p:nvSpPr>
          <p:cNvPr id="726019" name="Rectangle 3"/>
          <p:cNvSpPr>
            <a:spLocks noGrp="1" noChangeArrowheads="1"/>
          </p:cNvSpPr>
          <p:nvPr>
            <p:ph type="ctrTitle" sz="quarter"/>
          </p:nvPr>
        </p:nvSpPr>
        <p:spPr>
          <a:xfrm>
            <a:off x="0" y="804863"/>
            <a:ext cx="7527925" cy="2073275"/>
          </a:xfrm>
          <a:ln algn="ctr"/>
        </p:spPr>
        <p:txBody>
          <a:bodyPr tIns="0" rIns="0" bIns="0">
            <a:spAutoFit/>
          </a:bodyPr>
          <a:lstStyle>
            <a:lvl1pPr algn="r">
              <a:spcBef>
                <a:spcPct val="60000"/>
              </a:spcBef>
              <a:buClr>
                <a:schemeClr val="hlink"/>
              </a:buClr>
              <a:buSzPct val="90000"/>
              <a:buFontTx/>
              <a:buNone/>
              <a:defRPr sz="8000">
                <a:latin typeface="Segoe Light" pitchFamily="34" charset="0"/>
              </a:defRPr>
            </a:lvl1pPr>
          </a:lstStyle>
          <a:p>
            <a:r>
              <a:rPr lang="en-US" smtClean="0"/>
              <a:t>Click to edit Master title style</a:t>
            </a:r>
            <a:endParaRPr lang="en-US"/>
          </a:p>
        </p:txBody>
      </p:sp>
      <p:sp>
        <p:nvSpPr>
          <p:cNvPr id="726020" name="Rectangle 4"/>
          <p:cNvSpPr>
            <a:spLocks noGrp="1" noChangeArrowheads="1"/>
          </p:cNvSpPr>
          <p:nvPr>
            <p:ph type="subTitle" sz="quarter" idx="1"/>
          </p:nvPr>
        </p:nvSpPr>
        <p:spPr>
          <a:xfrm>
            <a:off x="3448050" y="2720975"/>
            <a:ext cx="4152900" cy="1030288"/>
          </a:xfrm>
        </p:spPr>
        <p:txBody>
          <a:bodyPr lIns="91440" tIns="45720" rIns="91440" bIns="45720"/>
          <a:lstStyle>
            <a:lvl1pPr marL="0" indent="0" algn="r">
              <a:lnSpc>
                <a:spcPct val="95000"/>
              </a:lnSpc>
              <a:spcBef>
                <a:spcPct val="60000"/>
              </a:spcBef>
              <a:buFontTx/>
              <a:buNone/>
              <a:defRPr sz="2600">
                <a:latin typeface="Segoe Semibold" pitchFamily="34" charset="0"/>
              </a:defRPr>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bckgrd_2.jpg"/>
          <p:cNvPicPr>
            <a:picLocks noChangeAspect="1"/>
          </p:cNvPicPr>
          <p:nvPr/>
        </p:nvPicPr>
        <p:blipFill>
          <a:blip r:embed="rId13" cstate="print"/>
          <a:srcRect/>
          <a:stretch>
            <a:fillRect/>
          </a:stretch>
        </p:blipFill>
        <p:spPr bwMode="auto">
          <a:xfrm>
            <a:off x="0" y="6529388"/>
            <a:ext cx="9144000" cy="328612"/>
          </a:xfrm>
          <a:prstGeom prst="rect">
            <a:avLst/>
          </a:prstGeom>
          <a:noFill/>
          <a:ln w="9525">
            <a:noFill/>
            <a:miter lim="800000"/>
            <a:headEnd/>
            <a:tailEnd/>
          </a:ln>
        </p:spPr>
      </p:pic>
      <p:pic>
        <p:nvPicPr>
          <p:cNvPr id="1027" name="Picture 6" descr="bckgrd_1.jpg"/>
          <p:cNvPicPr>
            <a:picLocks noChangeAspect="1"/>
          </p:cNvPicPr>
          <p:nvPr/>
        </p:nvPicPr>
        <p:blipFill>
          <a:blip r:embed="rId14" cstate="print"/>
          <a:srcRect/>
          <a:stretch>
            <a:fillRect/>
          </a:stretch>
        </p:blipFill>
        <p:spPr bwMode="auto">
          <a:xfrm>
            <a:off x="0" y="0"/>
            <a:ext cx="9144000" cy="701675"/>
          </a:xfrm>
          <a:prstGeom prst="rect">
            <a:avLst/>
          </a:prstGeom>
          <a:noFill/>
          <a:ln w="9525">
            <a:noFill/>
            <a:miter lim="800000"/>
            <a:headEnd/>
            <a:tailEnd/>
          </a:ln>
        </p:spPr>
      </p:pic>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p>
            <a:pPr lvl="0"/>
            <a:r>
              <a:rPr lang="en-US" smtClean="0"/>
              <a:t>Slide Title</a:t>
            </a:r>
          </a:p>
        </p:txBody>
      </p:sp>
      <p:sp>
        <p:nvSpPr>
          <p:cNvPr id="1030" name="Rectangle 5"/>
          <p:cNvSpPr>
            <a:spLocks noGrp="1" noChangeArrowheads="1"/>
          </p:cNvSpPr>
          <p:nvPr>
            <p:ph type="body" idx="1"/>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Body Text</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79"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iming>
    <p:tnLst>
      <p:par>
        <p:cTn id="1" dur="indefinite" restart="never" nodeType="tmRoot"/>
      </p:par>
    </p:tnLst>
  </p:timing>
  <p:txStyles>
    <p:title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ubtitle 2"/>
          <p:cNvSpPr>
            <a:spLocks noGrp="1"/>
          </p:cNvSpPr>
          <p:nvPr>
            <p:ph type="subTitle" sz="quarter" idx="1"/>
          </p:nvPr>
        </p:nvSpPr>
        <p:spPr/>
        <p:txBody>
          <a:bodyPr/>
          <a:lstStyle/>
          <a:p>
            <a:r>
              <a:rPr lang="en-US" dirty="0" smtClean="0"/>
              <a:t>Module 5</a:t>
            </a:r>
          </a:p>
          <a:p>
            <a:r>
              <a:rPr lang="en-US" dirty="0" smtClean="0"/>
              <a:t>Planning Group Policy Strategy </a:t>
            </a:r>
          </a:p>
        </p:txBody>
      </p:sp>
    </p:spTree>
    <p:extLst>
      <p:ext uri="{BB962C8B-B14F-4D97-AF65-F5344CB8AC3E}">
        <p14:creationId xmlns:p14="http://schemas.microsoft.com/office/powerpoint/2010/main" xmlns="" val="13689277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Are Starter GPOs?</a:t>
            </a:r>
          </a:p>
        </p:txBody>
      </p:sp>
      <p:sp>
        <p:nvSpPr>
          <p:cNvPr id="4" name="AutoShape 5"/>
          <p:cNvSpPr>
            <a:spLocks noChangeArrowheads="1"/>
          </p:cNvSpPr>
          <p:nvPr/>
        </p:nvSpPr>
        <p:spPr bwMode="auto">
          <a:xfrm>
            <a:off x="315913" y="1282700"/>
            <a:ext cx="8537575" cy="3652838"/>
          </a:xfrm>
          <a:prstGeom prst="roundRect">
            <a:avLst>
              <a:gd name="adj" fmla="val 4167"/>
            </a:avLst>
          </a:prstGeom>
          <a:solidFill>
            <a:srgbClr val="DEE7F1"/>
          </a:solidFill>
          <a:ln w="9525" algn="ctr">
            <a:solidFill>
              <a:srgbClr val="333333"/>
            </a:solidFill>
            <a:round/>
            <a:headEnd/>
            <a:tailEnd/>
          </a:ln>
        </p:spPr>
        <p:txBody>
          <a:bodyPr/>
          <a:lstStyle/>
          <a:p>
            <a:pPr algn="l">
              <a:lnSpc>
                <a:spcPct val="90000"/>
              </a:lnSpc>
              <a:spcBef>
                <a:spcPct val="70000"/>
              </a:spcBef>
              <a:buClr>
                <a:schemeClr val="hlink"/>
              </a:buClr>
              <a:buSzPct val="90000"/>
            </a:pPr>
            <a:r>
              <a:rPr lang="en-US" sz="2000"/>
              <a:t>Starter GPOs are GPO templates that contain administrative templates settings</a:t>
            </a:r>
          </a:p>
          <a:p>
            <a:pPr algn="l">
              <a:lnSpc>
                <a:spcPct val="90000"/>
              </a:lnSpc>
              <a:spcBef>
                <a:spcPct val="70000"/>
              </a:spcBef>
              <a:buClr>
                <a:schemeClr val="hlink"/>
              </a:buClr>
              <a:buSzPct val="90000"/>
            </a:pPr>
            <a:endParaRPr lang="en-US" sz="2000"/>
          </a:p>
        </p:txBody>
      </p:sp>
      <p:sp>
        <p:nvSpPr>
          <p:cNvPr id="5" name="AutoShape 6"/>
          <p:cNvSpPr>
            <a:spLocks noChangeArrowheads="1"/>
          </p:cNvSpPr>
          <p:nvPr/>
        </p:nvSpPr>
        <p:spPr bwMode="auto">
          <a:xfrm>
            <a:off x="549275" y="2160588"/>
            <a:ext cx="7937500" cy="2182812"/>
          </a:xfrm>
          <a:prstGeom prst="roundRect">
            <a:avLst>
              <a:gd name="adj" fmla="val 4167"/>
            </a:avLst>
          </a:prstGeom>
          <a:solidFill>
            <a:srgbClr val="F2E7CE"/>
          </a:solidFill>
          <a:ln w="9525" algn="ctr">
            <a:solidFill>
              <a:srgbClr val="333333"/>
            </a:solidFill>
            <a:round/>
            <a:headEnd/>
            <a:tailEnd/>
          </a:ln>
        </p:spPr>
        <p:txBody>
          <a:bodyPr anchor="ctr"/>
          <a:lstStyle/>
          <a:p>
            <a:pPr marL="228600" indent="-228600" algn="l">
              <a:lnSpc>
                <a:spcPct val="90000"/>
              </a:lnSpc>
              <a:spcBef>
                <a:spcPct val="40000"/>
              </a:spcBef>
              <a:buClr>
                <a:srgbClr val="006699"/>
              </a:buClr>
            </a:pPr>
            <a:r>
              <a:rPr lang="en-US" dirty="0">
                <a:cs typeface="Times New Roman" pitchFamily="18" charset="0"/>
              </a:rPr>
              <a:t>You can use starter </a:t>
            </a:r>
            <a:r>
              <a:rPr lang="en-US" dirty="0" smtClean="0">
                <a:cs typeface="Times New Roman" pitchFamily="18" charset="0"/>
              </a:rPr>
              <a:t>GPOs to:</a:t>
            </a:r>
            <a:endParaRPr lang="en-US" dirty="0">
              <a:cs typeface="Times New Roman" pitchFamily="18" charset="0"/>
            </a:endParaRPr>
          </a:p>
          <a:p>
            <a:pPr marL="228600" indent="-228600" algn="l">
              <a:lnSpc>
                <a:spcPct val="90000"/>
              </a:lnSpc>
              <a:spcBef>
                <a:spcPct val="40000"/>
              </a:spcBef>
              <a:buClr>
                <a:srgbClr val="006699"/>
              </a:buClr>
              <a:buFontTx/>
              <a:buChar char="•"/>
            </a:pPr>
            <a:r>
              <a:rPr lang="en-US" dirty="0" smtClean="0">
                <a:cs typeface="Times New Roman" pitchFamily="18" charset="0"/>
              </a:rPr>
              <a:t>Standardize </a:t>
            </a:r>
            <a:r>
              <a:rPr lang="en-US" dirty="0">
                <a:cs typeface="Times New Roman" pitchFamily="18" charset="0"/>
              </a:rPr>
              <a:t>GPO creation</a:t>
            </a:r>
          </a:p>
          <a:p>
            <a:pPr marL="228600" indent="-228600" algn="l">
              <a:lnSpc>
                <a:spcPct val="90000"/>
              </a:lnSpc>
              <a:spcBef>
                <a:spcPct val="40000"/>
              </a:spcBef>
              <a:buClr>
                <a:srgbClr val="006699"/>
              </a:buClr>
              <a:buFontTx/>
              <a:buChar char="•"/>
            </a:pPr>
            <a:r>
              <a:rPr lang="en-US" dirty="0" smtClean="0">
                <a:cs typeface="Times New Roman" pitchFamily="18" charset="0"/>
              </a:rPr>
              <a:t>Move </a:t>
            </a:r>
            <a:r>
              <a:rPr lang="en-US" dirty="0">
                <a:cs typeface="Times New Roman" pitchFamily="18" charset="0"/>
              </a:rPr>
              <a:t>GPOs easily between domains</a:t>
            </a:r>
          </a:p>
          <a:p>
            <a:pPr marL="228600" indent="-228600" algn="l">
              <a:lnSpc>
                <a:spcPct val="90000"/>
              </a:lnSpc>
              <a:spcBef>
                <a:spcPct val="40000"/>
              </a:spcBef>
              <a:buClr>
                <a:srgbClr val="006699"/>
              </a:buClr>
              <a:buFontTx/>
              <a:buChar char="•"/>
            </a:pPr>
            <a:r>
              <a:rPr lang="en-US" dirty="0" smtClean="0">
                <a:cs typeface="Times New Roman" pitchFamily="18" charset="0"/>
              </a:rPr>
              <a:t>Distribute </a:t>
            </a:r>
            <a:r>
              <a:rPr lang="en-US" dirty="0">
                <a:cs typeface="Times New Roman" pitchFamily="18" charset="0"/>
              </a:rPr>
              <a:t>customized settings to partners</a:t>
            </a:r>
          </a:p>
        </p:txBody>
      </p:sp>
    </p:spTree>
    <p:extLst>
      <p:ext uri="{BB962C8B-B14F-4D97-AF65-F5344CB8AC3E}">
        <p14:creationId xmlns:p14="http://schemas.microsoft.com/office/powerpoint/2010/main" xmlns="" val="989389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Central Store Planning</a:t>
            </a:r>
          </a:p>
        </p:txBody>
      </p:sp>
      <p:sp>
        <p:nvSpPr>
          <p:cNvPr id="4" name="AutoShape 4"/>
          <p:cNvSpPr>
            <a:spLocks noChangeArrowheads="1"/>
          </p:cNvSpPr>
          <p:nvPr/>
        </p:nvSpPr>
        <p:spPr bwMode="auto">
          <a:xfrm>
            <a:off x="1819275" y="4181475"/>
            <a:ext cx="400050" cy="552450"/>
          </a:xfrm>
          <a:prstGeom prst="cube">
            <a:avLst>
              <a:gd name="adj" fmla="val 25000"/>
            </a:avLst>
          </a:prstGeom>
          <a:gradFill rotWithShape="1">
            <a:gsLst>
              <a:gs pos="0">
                <a:srgbClr val="E4CD9A"/>
              </a:gs>
              <a:gs pos="100000">
                <a:srgbClr val="EEEFD7"/>
              </a:gs>
            </a:gsLst>
            <a:lin ang="2700000" scaled="1"/>
          </a:gradFill>
          <a:ln w="9525">
            <a:noFill/>
            <a:miter lim="800000"/>
            <a:headEnd/>
            <a:tailEnd/>
          </a:ln>
          <a:effectLst>
            <a:outerShdw dist="35921" dir="2700000" algn="ctr" rotWithShape="0">
              <a:srgbClr val="AFAFAF"/>
            </a:outerShdw>
          </a:effectLst>
        </p:spPr>
        <p:txBody>
          <a:bodyPr wrap="none" lIns="182880" rIns="182880" anchor="ctr"/>
          <a:lstStyle/>
          <a:p>
            <a:pPr>
              <a:defRPr/>
            </a:pPr>
            <a:endParaRPr lang="en-US" b="0">
              <a:latin typeface="Arial" charset="0"/>
              <a:cs typeface="Arial" charset="0"/>
            </a:endParaRPr>
          </a:p>
        </p:txBody>
      </p:sp>
      <p:sp>
        <p:nvSpPr>
          <p:cNvPr id="5" name="Text Box 5"/>
          <p:cNvSpPr txBox="1">
            <a:spLocks noChangeArrowheads="1"/>
          </p:cNvSpPr>
          <p:nvPr/>
        </p:nvSpPr>
        <p:spPr bwMode="auto">
          <a:xfrm>
            <a:off x="1039813" y="4867275"/>
            <a:ext cx="1954212" cy="646113"/>
          </a:xfrm>
          <a:prstGeom prst="rect">
            <a:avLst/>
          </a:prstGeom>
          <a:noFill/>
          <a:ln w="9525" algn="ctr">
            <a:noFill/>
            <a:miter lim="800000"/>
            <a:headEnd/>
            <a:tailEnd/>
          </a:ln>
          <a:effectLst>
            <a:outerShdw dist="35921" dir="2700000" algn="ctr" rotWithShape="0">
              <a:srgbClr val="AFAFAF"/>
            </a:outerShdw>
          </a:effectLst>
        </p:spPr>
        <p:txBody>
          <a:bodyPr lIns="182880" rIns="182880">
            <a:spAutoFit/>
          </a:bodyPr>
          <a:lstStyle/>
          <a:p>
            <a:pPr algn="ctr" eaLnBrk="0" hangingPunct="0">
              <a:spcBef>
                <a:spcPct val="50000"/>
              </a:spcBef>
              <a:defRPr/>
            </a:pPr>
            <a:r>
              <a:rPr lang="en-US" sz="1200" dirty="0">
                <a:cs typeface="Arial" charset="0"/>
              </a:rPr>
              <a:t>Windows Vista or Windows </a:t>
            </a:r>
            <a:r>
              <a:rPr lang="en-US" sz="1200" dirty="0" smtClean="0">
                <a:cs typeface="Arial" charset="0"/>
              </a:rPr>
              <a:t>7 </a:t>
            </a:r>
            <a:r>
              <a:rPr lang="en-US" sz="1200" dirty="0">
                <a:cs typeface="Arial" charset="0"/>
              </a:rPr>
              <a:t>workstation</a:t>
            </a:r>
          </a:p>
        </p:txBody>
      </p:sp>
      <p:sp>
        <p:nvSpPr>
          <p:cNvPr id="6" name="AutoShape 6"/>
          <p:cNvSpPr>
            <a:spLocks noChangeArrowheads="1"/>
          </p:cNvSpPr>
          <p:nvPr/>
        </p:nvSpPr>
        <p:spPr bwMode="auto">
          <a:xfrm>
            <a:off x="3990975" y="4124325"/>
            <a:ext cx="723900" cy="1162050"/>
          </a:xfrm>
          <a:prstGeom prst="can">
            <a:avLst>
              <a:gd name="adj" fmla="val 40132"/>
            </a:avLst>
          </a:prstGeom>
          <a:gradFill rotWithShape="1">
            <a:gsLst>
              <a:gs pos="0">
                <a:srgbClr val="E4CD9A"/>
              </a:gs>
              <a:gs pos="100000">
                <a:srgbClr val="EEEFD7"/>
              </a:gs>
            </a:gsLst>
            <a:lin ang="2700000" scaled="1"/>
          </a:gradFill>
          <a:ln w="9525">
            <a:noFill/>
            <a:round/>
            <a:headEnd/>
            <a:tailEnd/>
          </a:ln>
          <a:effectLst>
            <a:outerShdw dist="35921" dir="2700000" algn="ctr" rotWithShape="0">
              <a:srgbClr val="AFAFAF"/>
            </a:outerShdw>
          </a:effectLst>
        </p:spPr>
        <p:txBody>
          <a:bodyPr wrap="none" lIns="182880" rIns="182880" anchor="ctr"/>
          <a:lstStyle/>
          <a:p>
            <a:pPr>
              <a:defRPr/>
            </a:pPr>
            <a:endParaRPr lang="en-US" b="0">
              <a:latin typeface="Arial" charset="0"/>
              <a:cs typeface="Arial" charset="0"/>
            </a:endParaRPr>
          </a:p>
        </p:txBody>
      </p:sp>
      <p:sp>
        <p:nvSpPr>
          <p:cNvPr id="7" name="Text Box 7"/>
          <p:cNvSpPr txBox="1">
            <a:spLocks noChangeArrowheads="1"/>
          </p:cNvSpPr>
          <p:nvPr/>
        </p:nvSpPr>
        <p:spPr bwMode="auto">
          <a:xfrm>
            <a:off x="3603569" y="5337175"/>
            <a:ext cx="1587614" cy="369332"/>
          </a:xfrm>
          <a:prstGeom prst="rect">
            <a:avLst/>
          </a:prstGeom>
          <a:noFill/>
          <a:ln w="9525" algn="ctr">
            <a:noFill/>
            <a:miter lim="800000"/>
            <a:headEnd/>
            <a:tailEnd/>
          </a:ln>
          <a:effectLst>
            <a:outerShdw dist="35921" dir="2700000" algn="ctr" rotWithShape="0">
              <a:srgbClr val="AFAFAF"/>
            </a:outerShdw>
          </a:effectLst>
        </p:spPr>
        <p:txBody>
          <a:bodyPr wrap="none" lIns="182880" rIns="182880">
            <a:spAutoFit/>
          </a:bodyPr>
          <a:lstStyle/>
          <a:p>
            <a:pPr algn="ctr" eaLnBrk="0" hangingPunct="0">
              <a:defRPr/>
            </a:pPr>
            <a:r>
              <a:rPr lang="en-US" dirty="0">
                <a:cs typeface="Arial" charset="0"/>
              </a:rPr>
              <a:t>Dc </a:t>
            </a:r>
            <a:r>
              <a:rPr lang="en-US" dirty="0" err="1">
                <a:cs typeface="Arial" charset="0"/>
              </a:rPr>
              <a:t>sysvol</a:t>
            </a:r>
            <a:endParaRPr lang="en-US" dirty="0">
              <a:cs typeface="Arial" charset="0"/>
            </a:endParaRPr>
          </a:p>
        </p:txBody>
      </p:sp>
      <p:sp>
        <p:nvSpPr>
          <p:cNvPr id="8" name="AutoShape 8"/>
          <p:cNvSpPr>
            <a:spLocks noChangeArrowheads="1"/>
          </p:cNvSpPr>
          <p:nvPr/>
        </p:nvSpPr>
        <p:spPr bwMode="auto">
          <a:xfrm>
            <a:off x="6353175" y="4086225"/>
            <a:ext cx="723900" cy="1162050"/>
          </a:xfrm>
          <a:prstGeom prst="can">
            <a:avLst>
              <a:gd name="adj" fmla="val 40132"/>
            </a:avLst>
          </a:prstGeom>
          <a:gradFill rotWithShape="1">
            <a:gsLst>
              <a:gs pos="0">
                <a:srgbClr val="E4CD9A"/>
              </a:gs>
              <a:gs pos="100000">
                <a:srgbClr val="EEEFD7"/>
              </a:gs>
            </a:gsLst>
            <a:lin ang="2700000" scaled="1"/>
          </a:gradFill>
          <a:ln w="9525">
            <a:noFill/>
            <a:round/>
            <a:headEnd/>
            <a:tailEnd/>
          </a:ln>
          <a:effectLst>
            <a:outerShdw dist="35921" dir="2700000" algn="ctr" rotWithShape="0">
              <a:srgbClr val="AFAFAF"/>
            </a:outerShdw>
          </a:effectLst>
        </p:spPr>
        <p:txBody>
          <a:bodyPr wrap="none" lIns="182880" rIns="182880" anchor="ctr"/>
          <a:lstStyle/>
          <a:p>
            <a:pPr>
              <a:defRPr/>
            </a:pPr>
            <a:endParaRPr lang="en-US" b="0">
              <a:latin typeface="Arial" charset="0"/>
              <a:cs typeface="Arial" charset="0"/>
            </a:endParaRPr>
          </a:p>
        </p:txBody>
      </p:sp>
      <p:sp>
        <p:nvSpPr>
          <p:cNvPr id="9" name="Text Box 9"/>
          <p:cNvSpPr txBox="1">
            <a:spLocks noChangeArrowheads="1"/>
          </p:cNvSpPr>
          <p:nvPr/>
        </p:nvSpPr>
        <p:spPr bwMode="auto">
          <a:xfrm>
            <a:off x="6080069" y="5432425"/>
            <a:ext cx="1587614" cy="369332"/>
          </a:xfrm>
          <a:prstGeom prst="rect">
            <a:avLst/>
          </a:prstGeom>
          <a:noFill/>
          <a:ln w="9525" algn="ctr">
            <a:noFill/>
            <a:miter lim="800000"/>
            <a:headEnd/>
            <a:tailEnd/>
          </a:ln>
          <a:effectLst>
            <a:outerShdw dist="35921" dir="2700000" algn="ctr" rotWithShape="0">
              <a:srgbClr val="AFAFAF"/>
            </a:outerShdw>
          </a:effectLst>
        </p:spPr>
        <p:txBody>
          <a:bodyPr wrap="none" lIns="182880" rIns="182880">
            <a:spAutoFit/>
          </a:bodyPr>
          <a:lstStyle/>
          <a:p>
            <a:pPr algn="ctr" eaLnBrk="0" hangingPunct="0">
              <a:defRPr/>
            </a:pPr>
            <a:r>
              <a:rPr lang="en-US" dirty="0">
                <a:cs typeface="Arial" charset="0"/>
              </a:rPr>
              <a:t>Dc </a:t>
            </a:r>
            <a:r>
              <a:rPr lang="en-US" dirty="0" err="1">
                <a:cs typeface="Arial" charset="0"/>
              </a:rPr>
              <a:t>sysvol</a:t>
            </a:r>
            <a:endParaRPr lang="en-US" dirty="0">
              <a:cs typeface="Arial" charset="0"/>
            </a:endParaRPr>
          </a:p>
        </p:txBody>
      </p:sp>
      <p:sp>
        <p:nvSpPr>
          <p:cNvPr id="10" name="Line 10"/>
          <p:cNvSpPr>
            <a:spLocks noChangeShapeType="1"/>
          </p:cNvSpPr>
          <p:nvPr/>
        </p:nvSpPr>
        <p:spPr bwMode="auto">
          <a:xfrm>
            <a:off x="2333625" y="4543425"/>
            <a:ext cx="1504950" cy="152400"/>
          </a:xfrm>
          <a:prstGeom prst="line">
            <a:avLst/>
          </a:prstGeom>
          <a:noFill/>
          <a:ln w="9525">
            <a:noFill/>
            <a:round/>
            <a:headEnd/>
            <a:tailEnd type="triangle" w="med" len="med"/>
          </a:ln>
          <a:effectLst>
            <a:outerShdw dist="35921" dir="2700000" algn="ctr" rotWithShape="0">
              <a:srgbClr val="AFAFAF"/>
            </a:outerShdw>
          </a:effectLst>
        </p:spPr>
        <p:txBody>
          <a:bodyPr lIns="182880" rIns="182880" anchor="ctr"/>
          <a:lstStyle/>
          <a:p>
            <a:pPr>
              <a:defRPr/>
            </a:pPr>
            <a:endParaRPr lang="en-US" b="0">
              <a:latin typeface="Arial" charset="0"/>
              <a:cs typeface="Arial" charset="0"/>
            </a:endParaRPr>
          </a:p>
        </p:txBody>
      </p:sp>
      <p:sp>
        <p:nvSpPr>
          <p:cNvPr id="11" name="AutoShape 11"/>
          <p:cNvSpPr>
            <a:spLocks noChangeArrowheads="1"/>
          </p:cNvSpPr>
          <p:nvPr/>
        </p:nvSpPr>
        <p:spPr bwMode="auto">
          <a:xfrm>
            <a:off x="2409825" y="4429125"/>
            <a:ext cx="1504950" cy="298450"/>
          </a:xfrm>
          <a:prstGeom prst="rightArrow">
            <a:avLst>
              <a:gd name="adj1" fmla="val 50000"/>
              <a:gd name="adj2" fmla="val 126064"/>
            </a:avLst>
          </a:prstGeom>
          <a:gradFill rotWithShape="1">
            <a:gsLst>
              <a:gs pos="0">
                <a:srgbClr val="E4CD9A"/>
              </a:gs>
              <a:gs pos="100000">
                <a:srgbClr val="EEEFD7"/>
              </a:gs>
            </a:gsLst>
            <a:lin ang="2700000" scaled="1"/>
          </a:gradFill>
          <a:ln w="9525" algn="ctr">
            <a:noFill/>
            <a:miter lim="800000"/>
            <a:headEnd/>
            <a:tailEnd/>
          </a:ln>
          <a:effectLst>
            <a:outerShdw dist="35921" dir="2700000" algn="ctr" rotWithShape="0">
              <a:srgbClr val="AFAFAF"/>
            </a:outerShdw>
          </a:effectLst>
        </p:spPr>
        <p:txBody>
          <a:bodyPr wrap="none" lIns="182880" rIns="182880" anchor="ctr"/>
          <a:lstStyle/>
          <a:p>
            <a:pPr>
              <a:defRPr/>
            </a:pPr>
            <a:endParaRPr lang="en-US" b="0">
              <a:latin typeface="Arial" charset="0"/>
              <a:cs typeface="Arial" charset="0"/>
            </a:endParaRPr>
          </a:p>
        </p:txBody>
      </p:sp>
      <p:sp>
        <p:nvSpPr>
          <p:cNvPr id="12" name="AutoShape 12"/>
          <p:cNvSpPr>
            <a:spLocks noChangeArrowheads="1"/>
          </p:cNvSpPr>
          <p:nvPr/>
        </p:nvSpPr>
        <p:spPr bwMode="auto">
          <a:xfrm>
            <a:off x="4829175" y="4543425"/>
            <a:ext cx="1466850" cy="222250"/>
          </a:xfrm>
          <a:prstGeom prst="rightArrow">
            <a:avLst>
              <a:gd name="adj1" fmla="val 50000"/>
              <a:gd name="adj2" fmla="val 165000"/>
            </a:avLst>
          </a:prstGeom>
          <a:gradFill rotWithShape="1">
            <a:gsLst>
              <a:gs pos="0">
                <a:srgbClr val="E4CD9A"/>
              </a:gs>
              <a:gs pos="100000">
                <a:srgbClr val="EEEFD7"/>
              </a:gs>
            </a:gsLst>
            <a:lin ang="2700000" scaled="1"/>
          </a:gradFill>
          <a:ln w="9525" algn="ctr">
            <a:noFill/>
            <a:miter lim="800000"/>
            <a:headEnd/>
            <a:tailEnd/>
          </a:ln>
          <a:effectLst>
            <a:outerShdw dist="35921" dir="2700000" algn="ctr" rotWithShape="0">
              <a:srgbClr val="AFAFAF"/>
            </a:outerShdw>
          </a:effectLst>
        </p:spPr>
        <p:txBody>
          <a:bodyPr wrap="none" lIns="182880" rIns="182880" anchor="ctr"/>
          <a:lstStyle/>
          <a:p>
            <a:pPr>
              <a:defRPr/>
            </a:pPr>
            <a:endParaRPr lang="en-US" b="0">
              <a:latin typeface="Arial" charset="0"/>
              <a:cs typeface="Arial" charset="0"/>
            </a:endParaRPr>
          </a:p>
        </p:txBody>
      </p:sp>
      <p:sp>
        <p:nvSpPr>
          <p:cNvPr id="13" name="Text Box 13"/>
          <p:cNvSpPr txBox="1">
            <a:spLocks noChangeArrowheads="1"/>
          </p:cNvSpPr>
          <p:nvPr/>
        </p:nvSpPr>
        <p:spPr bwMode="auto">
          <a:xfrm>
            <a:off x="2352675" y="3857625"/>
            <a:ext cx="1447800" cy="641350"/>
          </a:xfrm>
          <a:prstGeom prst="rect">
            <a:avLst/>
          </a:prstGeom>
          <a:noFill/>
          <a:ln w="9525" algn="ctr">
            <a:noFill/>
            <a:miter lim="800000"/>
            <a:headEnd/>
            <a:tailEnd/>
          </a:ln>
          <a:effectLst>
            <a:outerShdw dist="35921" dir="2700000" algn="ctr" rotWithShape="0">
              <a:srgbClr val="AFAFAF"/>
            </a:outerShdw>
          </a:effectLst>
        </p:spPr>
        <p:txBody>
          <a:bodyPr lIns="182880" rIns="182880">
            <a:spAutoFit/>
          </a:bodyPr>
          <a:lstStyle/>
          <a:p>
            <a:pPr algn="ctr" eaLnBrk="0" hangingPunct="0">
              <a:spcBef>
                <a:spcPct val="50000"/>
              </a:spcBef>
              <a:defRPr/>
            </a:pPr>
            <a:r>
              <a:rPr lang="en-US">
                <a:cs typeface="Arial" charset="0"/>
              </a:rPr>
              <a:t>ADMX files</a:t>
            </a:r>
          </a:p>
        </p:txBody>
      </p:sp>
      <p:sp>
        <p:nvSpPr>
          <p:cNvPr id="14" name="Rounded Rectangle 812098"/>
          <p:cNvSpPr>
            <a:spLocks noChangeArrowheads="1"/>
          </p:cNvSpPr>
          <p:nvPr/>
        </p:nvSpPr>
        <p:spPr bwMode="auto">
          <a:xfrm>
            <a:off x="336550" y="885825"/>
            <a:ext cx="8623300" cy="2543175"/>
          </a:xfrm>
          <a:prstGeom prst="roundRect">
            <a:avLst>
              <a:gd name="adj" fmla="val 4167"/>
            </a:avLst>
          </a:prstGeom>
          <a:solidFill>
            <a:srgbClr val="DEE7F1"/>
          </a:solidFill>
          <a:ln w="9525" algn="ctr">
            <a:solidFill>
              <a:srgbClr val="333333"/>
            </a:solidFill>
            <a:round/>
            <a:headEnd/>
            <a:tailEnd/>
          </a:ln>
        </p:spPr>
        <p:txBody>
          <a:bodyPr/>
          <a:lstStyle/>
          <a:p>
            <a:pPr>
              <a:lnSpc>
                <a:spcPct val="90000"/>
              </a:lnSpc>
              <a:spcBef>
                <a:spcPct val="40000"/>
              </a:spcBef>
            </a:pPr>
            <a:r>
              <a:rPr lang="en-US" sz="2000"/>
              <a:t>A Central Store:</a:t>
            </a:r>
          </a:p>
          <a:p>
            <a:pPr>
              <a:buClr>
                <a:schemeClr val="hlink"/>
              </a:buClr>
              <a:buSzPct val="90000"/>
            </a:pPr>
            <a:endParaRPr lang="en-US" sz="2000"/>
          </a:p>
        </p:txBody>
      </p:sp>
      <p:sp>
        <p:nvSpPr>
          <p:cNvPr id="15" name="Rounded Rectangle 844804"/>
          <p:cNvSpPr>
            <a:spLocks noChangeArrowheads="1"/>
          </p:cNvSpPr>
          <p:nvPr/>
        </p:nvSpPr>
        <p:spPr bwMode="auto">
          <a:xfrm>
            <a:off x="495300" y="1368425"/>
            <a:ext cx="8305800" cy="1676400"/>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eaLnBrk="0" hangingPunct="0">
              <a:lnSpc>
                <a:spcPct val="90000"/>
              </a:lnSpc>
              <a:spcBef>
                <a:spcPct val="40000"/>
              </a:spcBef>
              <a:buClr>
                <a:srgbClr val="006699"/>
              </a:buClr>
              <a:buFontTx/>
              <a:buChar char="•"/>
            </a:pPr>
            <a:r>
              <a:rPr lang="en-US" dirty="0"/>
              <a:t>Is a central repository for ADMX and ADML files</a:t>
            </a:r>
          </a:p>
          <a:p>
            <a:pPr marL="228600" indent="-228600" eaLnBrk="0" hangingPunct="0">
              <a:lnSpc>
                <a:spcPct val="90000"/>
              </a:lnSpc>
              <a:spcBef>
                <a:spcPct val="40000"/>
              </a:spcBef>
              <a:buClr>
                <a:srgbClr val="006699"/>
              </a:buClr>
              <a:buFontTx/>
              <a:buChar char="•"/>
            </a:pPr>
            <a:r>
              <a:rPr lang="en-US" dirty="0"/>
              <a:t>Is stored in SYSVOL</a:t>
            </a:r>
          </a:p>
          <a:p>
            <a:pPr marL="228600" indent="-228600" eaLnBrk="0" hangingPunct="0">
              <a:lnSpc>
                <a:spcPct val="90000"/>
              </a:lnSpc>
              <a:spcBef>
                <a:spcPct val="40000"/>
              </a:spcBef>
              <a:buClr>
                <a:srgbClr val="006699"/>
              </a:buClr>
              <a:buFontTx/>
              <a:buChar char="•"/>
            </a:pPr>
            <a:r>
              <a:rPr lang="en-US" dirty="0"/>
              <a:t>Must be manually created</a:t>
            </a:r>
          </a:p>
          <a:p>
            <a:pPr marL="228600" indent="-228600" eaLnBrk="0" hangingPunct="0">
              <a:lnSpc>
                <a:spcPct val="90000"/>
              </a:lnSpc>
              <a:spcBef>
                <a:spcPct val="40000"/>
              </a:spcBef>
              <a:buClr>
                <a:srgbClr val="006699"/>
              </a:buClr>
              <a:buFontTx/>
              <a:buChar char="•"/>
            </a:pPr>
            <a:r>
              <a:rPr lang="en-US" dirty="0"/>
              <a:t>Is detected automatically by Windows Vista or </a:t>
            </a:r>
            <a:br>
              <a:rPr lang="en-US" dirty="0"/>
            </a:br>
            <a:r>
              <a:rPr lang="en-US" dirty="0"/>
              <a:t>Windows Server 2008</a:t>
            </a:r>
          </a:p>
        </p:txBody>
      </p:sp>
    </p:spTree>
    <p:extLst>
      <p:ext uri="{BB962C8B-B14F-4D97-AF65-F5344CB8AC3E}">
        <p14:creationId xmlns:p14="http://schemas.microsoft.com/office/powerpoint/2010/main" xmlns="" val="25537077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2: </a:t>
            </a:r>
            <a:r>
              <a:rPr lang="en-US" dirty="0"/>
              <a:t>Planning the Assignment of Group Policies</a:t>
            </a:r>
            <a:endParaRPr lang="en-US" dirty="0" smtClean="0"/>
          </a:p>
        </p:txBody>
      </p:sp>
      <p:sp>
        <p:nvSpPr>
          <p:cNvPr id="6147" name="Rectangle 3"/>
          <p:cNvSpPr>
            <a:spLocks noGrp="1" noChangeArrowheads="1"/>
          </p:cNvSpPr>
          <p:nvPr>
            <p:ph type="body" idx="1"/>
          </p:nvPr>
        </p:nvSpPr>
        <p:spPr/>
        <p:txBody>
          <a:bodyPr/>
          <a:lstStyle/>
          <a:p>
            <a:r>
              <a:rPr lang="en-GB" dirty="0" smtClean="0"/>
              <a:t>Considerations for AD DS Structure</a:t>
            </a:r>
          </a:p>
          <a:p>
            <a:r>
              <a:rPr lang="en-GB" dirty="0" smtClean="0"/>
              <a:t>Considerations for Modifying Inheritance</a:t>
            </a:r>
          </a:p>
          <a:p>
            <a:r>
              <a:rPr lang="en-GB" dirty="0"/>
              <a:t>Filtering and Targeting GPOs</a:t>
            </a:r>
          </a:p>
          <a:p>
            <a:r>
              <a:rPr lang="en-US" dirty="0" smtClean="0"/>
              <a:t>Considerations </a:t>
            </a:r>
            <a:r>
              <a:rPr lang="en-US" dirty="0"/>
              <a:t>for </a:t>
            </a:r>
            <a:r>
              <a:rPr lang="en-GB" dirty="0" smtClean="0"/>
              <a:t>Loopback Processing</a:t>
            </a:r>
            <a:endParaRPr lang="en-GB" dirty="0"/>
          </a:p>
          <a:p>
            <a:r>
              <a:rPr lang="en-GB" dirty="0" smtClean="0"/>
              <a:t>Discussion: Planning Group Policies (1)</a:t>
            </a:r>
          </a:p>
          <a:p>
            <a:r>
              <a:rPr lang="en-GB" dirty="0"/>
              <a:t>Discussion: Planning Group Policies </a:t>
            </a:r>
            <a:r>
              <a:rPr lang="en-GB" dirty="0" smtClean="0"/>
              <a:t>(2)</a:t>
            </a:r>
            <a:endParaRPr lang="en-GB" dirty="0"/>
          </a:p>
          <a:p>
            <a:endParaRPr lang="en-US" dirty="0" smtClean="0"/>
          </a:p>
          <a:p>
            <a:pPr eaLnBrk="1" hangingPunct="1"/>
            <a:endParaRPr lang="en-GB" dirty="0" smtClean="0"/>
          </a:p>
        </p:txBody>
      </p:sp>
    </p:spTree>
    <p:extLst>
      <p:ext uri="{BB962C8B-B14F-4D97-AF65-F5344CB8AC3E}">
        <p14:creationId xmlns:p14="http://schemas.microsoft.com/office/powerpoint/2010/main" xmlns="" val="725500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Considerations for AD DS Structure</a:t>
            </a:r>
            <a:endParaRPr lang="en-GB" dirty="0"/>
          </a:p>
        </p:txBody>
      </p:sp>
      <p:sp>
        <p:nvSpPr>
          <p:cNvPr id="4" name="Rectangle 3"/>
          <p:cNvSpPr txBox="1">
            <a:spLocks noChangeArrowheads="1"/>
          </p:cNvSpPr>
          <p:nvPr/>
        </p:nvSpPr>
        <p:spPr bwMode="auto">
          <a:xfrm>
            <a:off x="458788" y="992188"/>
            <a:ext cx="7751762" cy="4386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marL="174625" indent="-174625">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l">
              <a:lnSpc>
                <a:spcPct val="90000"/>
              </a:lnSpc>
              <a:spcBef>
                <a:spcPct val="70000"/>
              </a:spcBef>
              <a:buClr>
                <a:schemeClr val="hlink"/>
              </a:buClr>
              <a:buSzPct val="90000"/>
              <a:buFontTx/>
              <a:buChar char="•"/>
            </a:pPr>
            <a:endParaRPr lang="en-US" b="0"/>
          </a:p>
          <a:p>
            <a:pPr algn="l">
              <a:lnSpc>
                <a:spcPct val="90000"/>
              </a:lnSpc>
              <a:spcBef>
                <a:spcPct val="70000"/>
              </a:spcBef>
              <a:buClr>
                <a:schemeClr val="hlink"/>
              </a:buClr>
              <a:buSzPct val="90000"/>
              <a:buFontTx/>
              <a:buChar char="•"/>
            </a:pPr>
            <a:endParaRPr lang="en-US" b="0"/>
          </a:p>
          <a:p>
            <a:pPr algn="l">
              <a:lnSpc>
                <a:spcPct val="90000"/>
              </a:lnSpc>
              <a:spcBef>
                <a:spcPct val="70000"/>
              </a:spcBef>
              <a:buClr>
                <a:schemeClr val="hlink"/>
              </a:buClr>
              <a:buSzPct val="90000"/>
            </a:pPr>
            <a:endParaRPr lang="en-US" b="0"/>
          </a:p>
        </p:txBody>
      </p:sp>
      <p:sp>
        <p:nvSpPr>
          <p:cNvPr id="5" name="AutoShape 30"/>
          <p:cNvSpPr>
            <a:spLocks noChangeArrowheads="1"/>
          </p:cNvSpPr>
          <p:nvPr/>
        </p:nvSpPr>
        <p:spPr bwMode="auto">
          <a:xfrm>
            <a:off x="2466975" y="2625725"/>
            <a:ext cx="808038" cy="1311275"/>
          </a:xfrm>
          <a:prstGeom prst="curvedRightArrow">
            <a:avLst>
              <a:gd name="adj1" fmla="val 29721"/>
              <a:gd name="adj2" fmla="val 62177"/>
              <a:gd name="adj3" fmla="val 33333"/>
            </a:avLst>
          </a:prstGeom>
          <a:solidFill>
            <a:srgbClr val="FF0000">
              <a:alpha val="74901"/>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en-CA" sz="1600"/>
          </a:p>
        </p:txBody>
      </p:sp>
      <p:sp>
        <p:nvSpPr>
          <p:cNvPr id="6" name="Line 32"/>
          <p:cNvSpPr>
            <a:spLocks noChangeShapeType="1"/>
          </p:cNvSpPr>
          <p:nvPr/>
        </p:nvSpPr>
        <p:spPr bwMode="auto">
          <a:xfrm>
            <a:off x="5345113" y="5032375"/>
            <a:ext cx="903287" cy="0"/>
          </a:xfrm>
          <a:prstGeom prst="line">
            <a:avLst/>
          </a:prstGeom>
          <a:noFill/>
          <a:ln w="76200" cap="rnd">
            <a:solidFill>
              <a:srgbClr val="CC0000"/>
            </a:solidFill>
            <a:prstDash val="sysDot"/>
            <a:round/>
            <a:headEnd/>
            <a:tailEnd/>
          </a:ln>
          <a:extLst>
            <a:ext uri="{909E8E84-426E-40DD-AFC4-6F175D3DCCD1}">
              <a14:hiddenFill xmlns:a14="http://schemas.microsoft.com/office/drawing/2010/main" xmlns="">
                <a:noFill/>
              </a14:hiddenFill>
            </a:ext>
          </a:extLst>
        </p:spPr>
        <p:txBody>
          <a:bodyPr wrap="none" anchor="ctr"/>
          <a:lstStyle/>
          <a:p>
            <a:endParaRPr lang="en-GB" sz="1600"/>
          </a:p>
        </p:txBody>
      </p:sp>
      <p:sp>
        <p:nvSpPr>
          <p:cNvPr id="7" name="Line 33"/>
          <p:cNvSpPr>
            <a:spLocks noChangeShapeType="1"/>
          </p:cNvSpPr>
          <p:nvPr/>
        </p:nvSpPr>
        <p:spPr bwMode="auto">
          <a:xfrm>
            <a:off x="4554538" y="3910013"/>
            <a:ext cx="903287" cy="0"/>
          </a:xfrm>
          <a:prstGeom prst="line">
            <a:avLst/>
          </a:prstGeom>
          <a:noFill/>
          <a:ln w="76200" cap="rnd">
            <a:solidFill>
              <a:srgbClr val="CC0000"/>
            </a:solidFill>
            <a:prstDash val="sysDot"/>
            <a:round/>
            <a:headEnd/>
            <a:tailEnd/>
          </a:ln>
          <a:extLst>
            <a:ext uri="{909E8E84-426E-40DD-AFC4-6F175D3DCCD1}">
              <a14:hiddenFill xmlns:a14="http://schemas.microsoft.com/office/drawing/2010/main" xmlns="">
                <a:noFill/>
              </a14:hiddenFill>
            </a:ext>
          </a:extLst>
        </p:spPr>
        <p:txBody>
          <a:bodyPr wrap="none" anchor="ctr"/>
          <a:lstStyle/>
          <a:p>
            <a:endParaRPr lang="en-GB" sz="1600"/>
          </a:p>
        </p:txBody>
      </p:sp>
      <p:sp>
        <p:nvSpPr>
          <p:cNvPr id="8" name="Line 34"/>
          <p:cNvSpPr>
            <a:spLocks noChangeShapeType="1"/>
          </p:cNvSpPr>
          <p:nvPr/>
        </p:nvSpPr>
        <p:spPr bwMode="auto">
          <a:xfrm>
            <a:off x="2540000" y="1763713"/>
            <a:ext cx="2490788" cy="3090862"/>
          </a:xfrm>
          <a:prstGeom prst="line">
            <a:avLst/>
          </a:prstGeom>
          <a:noFill/>
          <a:ln w="38100">
            <a:solidFill>
              <a:srgbClr val="808080"/>
            </a:solidFill>
            <a:round/>
            <a:headEnd/>
            <a:tailEnd/>
          </a:ln>
          <a:extLst>
            <a:ext uri="{909E8E84-426E-40DD-AFC4-6F175D3DCCD1}">
              <a14:hiddenFill xmlns:a14="http://schemas.microsoft.com/office/drawing/2010/main" xmlns="">
                <a:noFill/>
              </a14:hiddenFill>
            </a:ext>
          </a:extLst>
        </p:spPr>
        <p:txBody>
          <a:bodyPr wrap="none" anchor="ctr"/>
          <a:lstStyle/>
          <a:p>
            <a:endParaRPr lang="en-GB" sz="1600"/>
          </a:p>
        </p:txBody>
      </p:sp>
      <p:sp>
        <p:nvSpPr>
          <p:cNvPr id="9" name="Line 35"/>
          <p:cNvSpPr>
            <a:spLocks noChangeShapeType="1"/>
          </p:cNvSpPr>
          <p:nvPr/>
        </p:nvSpPr>
        <p:spPr bwMode="auto">
          <a:xfrm>
            <a:off x="4137025" y="2720975"/>
            <a:ext cx="636588" cy="0"/>
          </a:xfrm>
          <a:prstGeom prst="line">
            <a:avLst/>
          </a:prstGeom>
          <a:noFill/>
          <a:ln w="76200" cap="rnd">
            <a:solidFill>
              <a:srgbClr val="CC0000"/>
            </a:solidFill>
            <a:prstDash val="sysDot"/>
            <a:round/>
            <a:headEnd/>
            <a:tailEnd/>
          </a:ln>
          <a:extLst>
            <a:ext uri="{909E8E84-426E-40DD-AFC4-6F175D3DCCD1}">
              <a14:hiddenFill xmlns:a14="http://schemas.microsoft.com/office/drawing/2010/main" xmlns="">
                <a:noFill/>
              </a14:hiddenFill>
            </a:ext>
          </a:extLst>
        </p:spPr>
        <p:txBody>
          <a:bodyPr wrap="none" anchor="ctr"/>
          <a:lstStyle/>
          <a:p>
            <a:endParaRPr lang="en-GB" sz="1600"/>
          </a:p>
        </p:txBody>
      </p:sp>
      <p:grpSp>
        <p:nvGrpSpPr>
          <p:cNvPr id="10" name="Group 36"/>
          <p:cNvGrpSpPr>
            <a:grpSpLocks/>
          </p:cNvGrpSpPr>
          <p:nvPr/>
        </p:nvGrpSpPr>
        <p:grpSpPr bwMode="auto">
          <a:xfrm>
            <a:off x="2773363" y="2403475"/>
            <a:ext cx="1498600" cy="715963"/>
            <a:chOff x="2007" y="983"/>
            <a:chExt cx="1050" cy="511"/>
          </a:xfrm>
        </p:grpSpPr>
        <p:sp>
          <p:nvSpPr>
            <p:cNvPr id="11" name="Oval 37"/>
            <p:cNvSpPr>
              <a:spLocks noChangeArrowheads="1"/>
            </p:cNvSpPr>
            <p:nvPr/>
          </p:nvSpPr>
          <p:spPr bwMode="auto">
            <a:xfrm>
              <a:off x="2053" y="983"/>
              <a:ext cx="957" cy="510"/>
            </a:xfrm>
            <a:prstGeom prst="ellipse">
              <a:avLst/>
            </a:prstGeom>
            <a:solidFill>
              <a:srgbClr val="FFFFFF"/>
            </a:soli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p>
              <a:endParaRPr lang="en-CA" sz="1600"/>
            </a:p>
          </p:txBody>
        </p:sp>
        <p:pic>
          <p:nvPicPr>
            <p:cNvPr id="12" name="Picture 38" descr="Collection0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007" y="983"/>
              <a:ext cx="1050" cy="5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Rectangle 39"/>
            <p:cNvSpPr>
              <a:spLocks noChangeArrowheads="1"/>
            </p:cNvSpPr>
            <p:nvPr/>
          </p:nvSpPr>
          <p:spPr bwMode="auto">
            <a:xfrm>
              <a:off x="2328" y="1118"/>
              <a:ext cx="409" cy="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r>
                <a:rPr lang="en-US" sz="1600">
                  <a:latin typeface="Arial Narrow" pitchFamily="34" charset="0"/>
                </a:rPr>
                <a:t>Site</a:t>
              </a:r>
            </a:p>
          </p:txBody>
        </p:sp>
      </p:grpSp>
      <p:grpSp>
        <p:nvGrpSpPr>
          <p:cNvPr id="14" name="Group 69"/>
          <p:cNvGrpSpPr>
            <a:grpSpLocks/>
          </p:cNvGrpSpPr>
          <p:nvPr/>
        </p:nvGrpSpPr>
        <p:grpSpPr bwMode="auto">
          <a:xfrm>
            <a:off x="3213100" y="3357563"/>
            <a:ext cx="1641475" cy="1920875"/>
            <a:chOff x="2856" y="2184"/>
            <a:chExt cx="1034" cy="1210"/>
          </a:xfrm>
        </p:grpSpPr>
        <p:sp>
          <p:nvSpPr>
            <p:cNvPr id="15" name="AutoShape 31"/>
            <p:cNvSpPr>
              <a:spLocks noChangeArrowheads="1"/>
            </p:cNvSpPr>
            <p:nvPr/>
          </p:nvSpPr>
          <p:spPr bwMode="auto">
            <a:xfrm>
              <a:off x="2856" y="2568"/>
              <a:ext cx="509" cy="826"/>
            </a:xfrm>
            <a:prstGeom prst="curvedRightArrow">
              <a:avLst>
                <a:gd name="adj1" fmla="val 32456"/>
                <a:gd name="adj2" fmla="val 64912"/>
                <a:gd name="adj3" fmla="val 33333"/>
              </a:avLst>
            </a:prstGeom>
            <a:solidFill>
              <a:srgbClr val="FF0000">
                <a:alpha val="74901"/>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en-CA" sz="1600"/>
            </a:p>
          </p:txBody>
        </p:sp>
        <p:grpSp>
          <p:nvGrpSpPr>
            <p:cNvPr id="16" name="Group 40"/>
            <p:cNvGrpSpPr>
              <a:grpSpLocks/>
            </p:cNvGrpSpPr>
            <p:nvPr/>
          </p:nvGrpSpPr>
          <p:grpSpPr bwMode="auto">
            <a:xfrm>
              <a:off x="3037" y="2184"/>
              <a:ext cx="853" cy="737"/>
              <a:chOff x="2401" y="1737"/>
              <a:chExt cx="949" cy="837"/>
            </a:xfrm>
          </p:grpSpPr>
          <p:pic>
            <p:nvPicPr>
              <p:cNvPr id="17" name="Picture 41" descr="2Domain0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401" y="1737"/>
                <a:ext cx="949" cy="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 name="Rectangle 42"/>
              <p:cNvSpPr>
                <a:spLocks noChangeArrowheads="1"/>
              </p:cNvSpPr>
              <p:nvPr/>
            </p:nvSpPr>
            <p:spPr bwMode="auto">
              <a:xfrm>
                <a:off x="2545" y="2176"/>
                <a:ext cx="661" cy="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nchor="ctr">
                <a:spAutoFit/>
              </a:bodyPr>
              <a:lstStyle/>
              <a:p>
                <a:r>
                  <a:rPr lang="en-US" sz="1600">
                    <a:latin typeface="Arial Narrow" pitchFamily="34" charset="0"/>
                  </a:rPr>
                  <a:t>Domain</a:t>
                </a:r>
              </a:p>
            </p:txBody>
          </p:sp>
        </p:grpSp>
      </p:grpSp>
      <p:sp>
        <p:nvSpPr>
          <p:cNvPr id="19" name="Line 43"/>
          <p:cNvSpPr>
            <a:spLocks noChangeShapeType="1"/>
          </p:cNvSpPr>
          <p:nvPr/>
        </p:nvSpPr>
        <p:spPr bwMode="auto">
          <a:xfrm flipV="1">
            <a:off x="4521200" y="5110163"/>
            <a:ext cx="615950" cy="873125"/>
          </a:xfrm>
          <a:prstGeom prst="line">
            <a:avLst/>
          </a:prstGeom>
          <a:noFill/>
          <a:ln w="38100">
            <a:solidFill>
              <a:srgbClr val="808080"/>
            </a:solidFill>
            <a:round/>
            <a:headEnd/>
            <a:tailEnd/>
          </a:ln>
          <a:extLst>
            <a:ext uri="{909E8E84-426E-40DD-AFC4-6F175D3DCCD1}">
              <a14:hiddenFill xmlns:a14="http://schemas.microsoft.com/office/drawing/2010/main" xmlns="">
                <a:noFill/>
              </a14:hiddenFill>
            </a:ext>
          </a:extLst>
        </p:spPr>
        <p:txBody>
          <a:bodyPr wrap="none" anchor="ctr"/>
          <a:lstStyle/>
          <a:p>
            <a:endParaRPr lang="en-GB" sz="1600"/>
          </a:p>
        </p:txBody>
      </p:sp>
      <p:sp>
        <p:nvSpPr>
          <p:cNvPr id="20" name="Line 44"/>
          <p:cNvSpPr>
            <a:spLocks noChangeShapeType="1"/>
          </p:cNvSpPr>
          <p:nvPr/>
        </p:nvSpPr>
        <p:spPr bwMode="auto">
          <a:xfrm flipH="1" flipV="1">
            <a:off x="5205413" y="5110163"/>
            <a:ext cx="617537" cy="873125"/>
          </a:xfrm>
          <a:prstGeom prst="line">
            <a:avLst/>
          </a:prstGeom>
          <a:noFill/>
          <a:ln w="38100">
            <a:solidFill>
              <a:srgbClr val="808080"/>
            </a:solidFill>
            <a:round/>
            <a:headEnd/>
            <a:tailEnd/>
          </a:ln>
          <a:extLst>
            <a:ext uri="{909E8E84-426E-40DD-AFC4-6F175D3DCCD1}">
              <a14:hiddenFill xmlns:a14="http://schemas.microsoft.com/office/drawing/2010/main" xmlns="">
                <a:noFill/>
              </a14:hiddenFill>
            </a:ext>
          </a:extLst>
        </p:spPr>
        <p:txBody>
          <a:bodyPr wrap="none" anchor="ctr"/>
          <a:lstStyle/>
          <a:p>
            <a:endParaRPr lang="en-GB" sz="1600"/>
          </a:p>
        </p:txBody>
      </p:sp>
      <p:sp>
        <p:nvSpPr>
          <p:cNvPr id="21" name="Oval 45"/>
          <p:cNvSpPr>
            <a:spLocks noChangeArrowheads="1"/>
          </p:cNvSpPr>
          <p:nvPr/>
        </p:nvSpPr>
        <p:spPr bwMode="auto">
          <a:xfrm>
            <a:off x="5554663" y="5945188"/>
            <a:ext cx="568325" cy="522287"/>
          </a:xfrm>
          <a:prstGeom prst="ellipse">
            <a:avLst/>
          </a:prstGeom>
          <a:gradFill rotWithShape="0">
            <a:gsLst>
              <a:gs pos="0">
                <a:srgbClr val="CCFFFF"/>
              </a:gs>
              <a:gs pos="100000">
                <a:srgbClr val="006666"/>
              </a:gs>
            </a:gsLst>
            <a:path path="rect">
              <a:fillToRect r="100000" b="100000"/>
            </a:path>
          </a:gradFill>
          <a:ln w="9525">
            <a:solidFill>
              <a:srgbClr val="006666"/>
            </a:solidFill>
            <a:round/>
            <a:headEnd/>
            <a:tailEnd/>
          </a:ln>
          <a:effectLst>
            <a:outerShdw dist="63500" dir="3187806" algn="ctr" rotWithShape="0">
              <a:srgbClr val="B2B2B2"/>
            </a:outerShdw>
          </a:effectLst>
        </p:spPr>
        <p:txBody>
          <a:bodyPr wrap="none" anchor="ctr"/>
          <a:lstStyle/>
          <a:p>
            <a:pPr>
              <a:lnSpc>
                <a:spcPct val="80000"/>
              </a:lnSpc>
              <a:defRPr/>
            </a:pPr>
            <a:r>
              <a:rPr lang="en-US" sz="1600" dirty="0">
                <a:latin typeface="Arial Narrow" pitchFamily="34" charset="0"/>
              </a:rPr>
              <a:t>OU</a:t>
            </a:r>
          </a:p>
        </p:txBody>
      </p:sp>
      <p:sp>
        <p:nvSpPr>
          <p:cNvPr id="22" name="Oval 46"/>
          <p:cNvSpPr>
            <a:spLocks noChangeArrowheads="1"/>
          </p:cNvSpPr>
          <p:nvPr/>
        </p:nvSpPr>
        <p:spPr bwMode="auto">
          <a:xfrm>
            <a:off x="4252913" y="5945188"/>
            <a:ext cx="569912" cy="522287"/>
          </a:xfrm>
          <a:prstGeom prst="ellipse">
            <a:avLst/>
          </a:prstGeom>
          <a:gradFill rotWithShape="0">
            <a:gsLst>
              <a:gs pos="0">
                <a:srgbClr val="CCFFFF"/>
              </a:gs>
              <a:gs pos="100000">
                <a:srgbClr val="006666"/>
              </a:gs>
            </a:gsLst>
            <a:path path="rect">
              <a:fillToRect r="100000" b="100000"/>
            </a:path>
          </a:gradFill>
          <a:ln w="9525">
            <a:solidFill>
              <a:srgbClr val="006666"/>
            </a:solidFill>
            <a:round/>
            <a:headEnd/>
            <a:tailEnd/>
          </a:ln>
          <a:effectLst>
            <a:outerShdw dist="63500" dir="3187806" algn="ctr" rotWithShape="0">
              <a:srgbClr val="B2B2B2"/>
            </a:outerShdw>
          </a:effectLst>
        </p:spPr>
        <p:txBody>
          <a:bodyPr wrap="none" anchor="ctr"/>
          <a:lstStyle/>
          <a:p>
            <a:pPr>
              <a:lnSpc>
                <a:spcPct val="80000"/>
              </a:lnSpc>
              <a:defRPr/>
            </a:pPr>
            <a:r>
              <a:rPr lang="en-US" sz="1600" dirty="0">
                <a:latin typeface="Arial Narrow" pitchFamily="34" charset="0"/>
              </a:rPr>
              <a:t>OU</a:t>
            </a:r>
          </a:p>
        </p:txBody>
      </p:sp>
      <p:sp>
        <p:nvSpPr>
          <p:cNvPr id="23" name="AutoShape 47"/>
          <p:cNvSpPr>
            <a:spLocks noChangeArrowheads="1"/>
          </p:cNvSpPr>
          <p:nvPr/>
        </p:nvSpPr>
        <p:spPr bwMode="auto">
          <a:xfrm>
            <a:off x="4459288" y="4916488"/>
            <a:ext cx="611187" cy="990600"/>
          </a:xfrm>
          <a:prstGeom prst="curvedRightArrow">
            <a:avLst>
              <a:gd name="adj1" fmla="val 32416"/>
              <a:gd name="adj2" fmla="val 64831"/>
              <a:gd name="adj3" fmla="val 33333"/>
            </a:avLst>
          </a:prstGeom>
          <a:solidFill>
            <a:srgbClr val="FF0000">
              <a:alpha val="74901"/>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en-CA" sz="1600"/>
          </a:p>
        </p:txBody>
      </p:sp>
      <p:grpSp>
        <p:nvGrpSpPr>
          <p:cNvPr id="24" name="Group 48"/>
          <p:cNvGrpSpPr>
            <a:grpSpLocks/>
          </p:cNvGrpSpPr>
          <p:nvPr/>
        </p:nvGrpSpPr>
        <p:grpSpPr bwMode="auto">
          <a:xfrm>
            <a:off x="4843463" y="4746625"/>
            <a:ext cx="674687" cy="661988"/>
            <a:chOff x="3092" y="2776"/>
            <a:chExt cx="473" cy="473"/>
          </a:xfrm>
        </p:grpSpPr>
        <p:pic>
          <p:nvPicPr>
            <p:cNvPr id="25" name="Picture 49" descr="2Ou01"/>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092" y="2776"/>
              <a:ext cx="473" cy="4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 name="Rectangle 50"/>
            <p:cNvSpPr>
              <a:spLocks noChangeArrowheads="1"/>
            </p:cNvSpPr>
            <p:nvPr/>
          </p:nvSpPr>
          <p:spPr bwMode="auto">
            <a:xfrm>
              <a:off x="3103" y="2892"/>
              <a:ext cx="452" cy="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nchor="ctr">
              <a:spAutoFit/>
            </a:bodyPr>
            <a:lstStyle/>
            <a:p>
              <a:r>
                <a:rPr lang="en-US" sz="1600">
                  <a:latin typeface="Arial Narrow" pitchFamily="34" charset="0"/>
                </a:rPr>
                <a:t>OU</a:t>
              </a:r>
            </a:p>
          </p:txBody>
        </p:sp>
      </p:grpSp>
      <p:grpSp>
        <p:nvGrpSpPr>
          <p:cNvPr id="27" name="Group 68"/>
          <p:cNvGrpSpPr>
            <a:grpSpLocks/>
          </p:cNvGrpSpPr>
          <p:nvPr/>
        </p:nvGrpSpPr>
        <p:grpSpPr bwMode="auto">
          <a:xfrm>
            <a:off x="4810125" y="2141538"/>
            <a:ext cx="979488" cy="812800"/>
            <a:chOff x="3894" y="1402"/>
            <a:chExt cx="617" cy="512"/>
          </a:xfrm>
        </p:grpSpPr>
        <p:sp>
          <p:nvSpPr>
            <p:cNvPr id="28" name="AutoShape 51"/>
            <p:cNvSpPr>
              <a:spLocks noChangeArrowheads="1"/>
            </p:cNvSpPr>
            <p:nvPr/>
          </p:nvSpPr>
          <p:spPr bwMode="auto">
            <a:xfrm>
              <a:off x="3894" y="1402"/>
              <a:ext cx="422" cy="153"/>
            </a:xfrm>
            <a:prstGeom prst="roundRect">
              <a:avLst>
                <a:gd name="adj" fmla="val 10921"/>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defRPr/>
              </a:pPr>
              <a:r>
                <a:rPr lang="en-US" sz="1600" dirty="0">
                  <a:latin typeface="Arial Narrow" pitchFamily="34" charset="0"/>
                </a:rPr>
                <a:t>GPO2</a:t>
              </a:r>
            </a:p>
          </p:txBody>
        </p:sp>
        <p:pic>
          <p:nvPicPr>
            <p:cNvPr id="29" name="Picture 52" descr="GroupPolicyObject01"/>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894" y="1555"/>
              <a:ext cx="617" cy="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30" name="Group 70"/>
          <p:cNvGrpSpPr>
            <a:grpSpLocks/>
          </p:cNvGrpSpPr>
          <p:nvPr/>
        </p:nvGrpSpPr>
        <p:grpSpPr bwMode="auto">
          <a:xfrm>
            <a:off x="5319713" y="3173413"/>
            <a:ext cx="1236662" cy="1231900"/>
            <a:chOff x="4135" y="2116"/>
            <a:chExt cx="779" cy="776"/>
          </a:xfrm>
        </p:grpSpPr>
        <p:sp>
          <p:nvSpPr>
            <p:cNvPr id="31" name="AutoShape 53"/>
            <p:cNvSpPr>
              <a:spLocks noChangeArrowheads="1"/>
            </p:cNvSpPr>
            <p:nvPr/>
          </p:nvSpPr>
          <p:spPr bwMode="auto">
            <a:xfrm>
              <a:off x="4135" y="2116"/>
              <a:ext cx="422" cy="153"/>
            </a:xfrm>
            <a:prstGeom prst="roundRect">
              <a:avLst>
                <a:gd name="adj" fmla="val 10921"/>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defRPr/>
              </a:pPr>
              <a:r>
                <a:rPr lang="en-US" sz="1600" dirty="0">
                  <a:latin typeface="Arial Narrow" pitchFamily="34" charset="0"/>
                </a:rPr>
                <a:t>GPO3</a:t>
              </a:r>
            </a:p>
          </p:txBody>
        </p:sp>
        <p:pic>
          <p:nvPicPr>
            <p:cNvPr id="32" name="Picture 54" descr="GroupPolicyObject01"/>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135" y="2269"/>
              <a:ext cx="617" cy="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3" name="AutoShape 55"/>
            <p:cNvSpPr>
              <a:spLocks noChangeArrowheads="1"/>
            </p:cNvSpPr>
            <p:nvPr/>
          </p:nvSpPr>
          <p:spPr bwMode="auto">
            <a:xfrm>
              <a:off x="4297" y="2380"/>
              <a:ext cx="422" cy="154"/>
            </a:xfrm>
            <a:prstGeom prst="roundRect">
              <a:avLst>
                <a:gd name="adj" fmla="val 10921"/>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defRPr/>
              </a:pPr>
              <a:r>
                <a:rPr lang="en-US" sz="1600" dirty="0">
                  <a:latin typeface="Arial Narrow" pitchFamily="34" charset="0"/>
                </a:rPr>
                <a:t>GPO4</a:t>
              </a:r>
            </a:p>
          </p:txBody>
        </p:sp>
        <p:pic>
          <p:nvPicPr>
            <p:cNvPr id="34" name="Picture 56" descr="GroupPolicyObject01"/>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4297" y="2534"/>
              <a:ext cx="617" cy="3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35" name="AutoShape 57"/>
          <p:cNvSpPr>
            <a:spLocks noChangeArrowheads="1"/>
          </p:cNvSpPr>
          <p:nvPr/>
        </p:nvSpPr>
        <p:spPr bwMode="auto">
          <a:xfrm>
            <a:off x="6178550" y="4672013"/>
            <a:ext cx="669925" cy="242887"/>
          </a:xfrm>
          <a:prstGeom prst="roundRect">
            <a:avLst>
              <a:gd name="adj" fmla="val 10921"/>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defRPr/>
            </a:pPr>
            <a:r>
              <a:rPr lang="en-US" sz="1600" dirty="0">
                <a:latin typeface="Arial Narrow" pitchFamily="34" charset="0"/>
              </a:rPr>
              <a:t>GPO5</a:t>
            </a:r>
          </a:p>
        </p:txBody>
      </p:sp>
      <p:pic>
        <p:nvPicPr>
          <p:cNvPr id="36" name="Picture 58" descr="GroupPolicyObject01"/>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178550" y="4914900"/>
            <a:ext cx="979488" cy="569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7" name="AutoShape 62"/>
          <p:cNvSpPr>
            <a:spLocks noChangeArrowheads="1"/>
          </p:cNvSpPr>
          <p:nvPr/>
        </p:nvSpPr>
        <p:spPr bwMode="auto">
          <a:xfrm>
            <a:off x="3527425" y="833438"/>
            <a:ext cx="669925" cy="242887"/>
          </a:xfrm>
          <a:prstGeom prst="roundRect">
            <a:avLst>
              <a:gd name="adj" fmla="val 10921"/>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defRPr/>
            </a:pPr>
            <a:r>
              <a:rPr lang="en-US" sz="1600" dirty="0">
                <a:latin typeface="Arial Narrow" pitchFamily="34" charset="0"/>
              </a:rPr>
              <a:t>GPO1</a:t>
            </a:r>
          </a:p>
        </p:txBody>
      </p:sp>
      <p:pic>
        <p:nvPicPr>
          <p:cNvPr id="38" name="Picture 63" descr="GroupPolicyObject01"/>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527425" y="1076325"/>
            <a:ext cx="979488" cy="569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 name="AutoShape 64"/>
          <p:cNvSpPr>
            <a:spLocks noChangeArrowheads="1"/>
          </p:cNvSpPr>
          <p:nvPr/>
        </p:nvSpPr>
        <p:spPr bwMode="auto">
          <a:xfrm>
            <a:off x="1717675" y="1457325"/>
            <a:ext cx="808038" cy="1171575"/>
          </a:xfrm>
          <a:prstGeom prst="curvedRightArrow">
            <a:avLst>
              <a:gd name="adj1" fmla="val 26555"/>
              <a:gd name="adj2" fmla="val 55553"/>
              <a:gd name="adj3" fmla="val 33333"/>
            </a:avLst>
          </a:prstGeom>
          <a:solidFill>
            <a:srgbClr val="FF0000">
              <a:alpha val="74901"/>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en-CA" sz="1600"/>
          </a:p>
        </p:txBody>
      </p:sp>
      <p:sp>
        <p:nvSpPr>
          <p:cNvPr id="40" name="AutoShape 61"/>
          <p:cNvSpPr>
            <a:spLocks noChangeArrowheads="1"/>
          </p:cNvSpPr>
          <p:nvPr/>
        </p:nvSpPr>
        <p:spPr bwMode="auto">
          <a:xfrm>
            <a:off x="1584325" y="1595438"/>
            <a:ext cx="1406525" cy="268287"/>
          </a:xfrm>
          <a:prstGeom prst="roundRect">
            <a:avLst>
              <a:gd name="adj" fmla="val 10921"/>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defRPr/>
            </a:pPr>
            <a:r>
              <a:rPr lang="en-US" sz="1400" dirty="0"/>
              <a:t>Local policy</a:t>
            </a:r>
          </a:p>
        </p:txBody>
      </p:sp>
      <p:sp>
        <p:nvSpPr>
          <p:cNvPr id="41" name="Line 65"/>
          <p:cNvSpPr>
            <a:spLocks noChangeShapeType="1"/>
          </p:cNvSpPr>
          <p:nvPr/>
        </p:nvSpPr>
        <p:spPr bwMode="auto">
          <a:xfrm flipV="1">
            <a:off x="3095625" y="1323975"/>
            <a:ext cx="446088" cy="12700"/>
          </a:xfrm>
          <a:prstGeom prst="line">
            <a:avLst/>
          </a:prstGeom>
          <a:noFill/>
          <a:ln w="76200" cap="rnd">
            <a:solidFill>
              <a:srgbClr val="CC0000"/>
            </a:solidFill>
            <a:prstDash val="sysDot"/>
            <a:round/>
            <a:headEnd/>
            <a:tailEnd/>
          </a:ln>
          <a:extLst>
            <a:ext uri="{909E8E84-426E-40DD-AFC4-6F175D3DCCD1}">
              <a14:hiddenFill xmlns:a14="http://schemas.microsoft.com/office/drawing/2010/main" xmlns="">
                <a:noFill/>
              </a14:hiddenFill>
            </a:ext>
          </a:extLst>
        </p:spPr>
        <p:txBody>
          <a:bodyPr wrap="none" anchor="ctr"/>
          <a:lstStyle/>
          <a:p>
            <a:endParaRPr lang="en-GB" sz="1600"/>
          </a:p>
        </p:txBody>
      </p:sp>
    </p:spTree>
    <p:extLst>
      <p:ext uri="{BB962C8B-B14F-4D97-AF65-F5344CB8AC3E}">
        <p14:creationId xmlns:p14="http://schemas.microsoft.com/office/powerpoint/2010/main" xmlns="" val="12962894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Considerations for Modifying </a:t>
            </a:r>
            <a:r>
              <a:rPr lang="en-GB" dirty="0"/>
              <a:t>Inheritance</a:t>
            </a:r>
          </a:p>
        </p:txBody>
      </p:sp>
      <p:sp>
        <p:nvSpPr>
          <p:cNvPr id="4" name="AutoShape 5"/>
          <p:cNvSpPr>
            <a:spLocks noChangeArrowheads="1"/>
          </p:cNvSpPr>
          <p:nvPr/>
        </p:nvSpPr>
        <p:spPr bwMode="auto">
          <a:xfrm>
            <a:off x="315913" y="1282700"/>
            <a:ext cx="8537575" cy="3662363"/>
          </a:xfrm>
          <a:prstGeom prst="roundRect">
            <a:avLst>
              <a:gd name="adj" fmla="val 4167"/>
            </a:avLst>
          </a:prstGeom>
          <a:solidFill>
            <a:srgbClr val="DEE7F1"/>
          </a:solidFill>
          <a:ln w="9525" algn="ctr">
            <a:solidFill>
              <a:srgbClr val="333333"/>
            </a:solidFill>
            <a:round/>
            <a:headEnd/>
            <a:tailEnd/>
          </a:ln>
        </p:spPr>
        <p:txBody>
          <a:bodyPr/>
          <a:lstStyle/>
          <a:p>
            <a:pPr marL="174625" indent="-174625" algn="l">
              <a:lnSpc>
                <a:spcPct val="90000"/>
              </a:lnSpc>
              <a:spcBef>
                <a:spcPct val="70000"/>
              </a:spcBef>
              <a:buClr>
                <a:schemeClr val="hlink"/>
              </a:buClr>
              <a:buSzPct val="90000"/>
              <a:defRPr/>
            </a:pPr>
            <a:r>
              <a:rPr lang="en-US" sz="2000" kern="0" dirty="0"/>
              <a:t>Considerations</a:t>
            </a:r>
          </a:p>
        </p:txBody>
      </p:sp>
      <p:sp>
        <p:nvSpPr>
          <p:cNvPr id="5" name="AutoShape 6"/>
          <p:cNvSpPr>
            <a:spLocks noChangeArrowheads="1"/>
          </p:cNvSpPr>
          <p:nvPr/>
        </p:nvSpPr>
        <p:spPr bwMode="auto">
          <a:xfrm>
            <a:off x="615950" y="1851025"/>
            <a:ext cx="7937500" cy="2641600"/>
          </a:xfrm>
          <a:prstGeom prst="roundRect">
            <a:avLst>
              <a:gd name="adj" fmla="val 4167"/>
            </a:avLst>
          </a:prstGeom>
          <a:solidFill>
            <a:srgbClr val="F2E7CE"/>
          </a:solidFill>
          <a:ln w="9525" algn="ctr">
            <a:solidFill>
              <a:srgbClr val="333333"/>
            </a:solidFill>
            <a:round/>
            <a:headEnd/>
            <a:tailEnd/>
          </a:ln>
        </p:spPr>
        <p:txBody>
          <a:bodyPr anchor="ctr"/>
          <a:lstStyle/>
          <a:p>
            <a:pPr marL="228600" indent="-228600" algn="l">
              <a:lnSpc>
                <a:spcPct val="90000"/>
              </a:lnSpc>
              <a:spcBef>
                <a:spcPct val="40000"/>
              </a:spcBef>
              <a:buClr>
                <a:srgbClr val="006699"/>
              </a:buClr>
              <a:buFontTx/>
              <a:buChar char="•"/>
            </a:pPr>
            <a:r>
              <a:rPr lang="en-US" dirty="0">
                <a:cs typeface="Times New Roman" pitchFamily="18" charset="0"/>
              </a:rPr>
              <a:t>Blocking inheritance is not </a:t>
            </a:r>
            <a:r>
              <a:rPr lang="en-US" dirty="0" smtClean="0">
                <a:cs typeface="Times New Roman" pitchFamily="18" charset="0"/>
              </a:rPr>
              <a:t>selective; </a:t>
            </a:r>
            <a:r>
              <a:rPr lang="en-US" dirty="0">
                <a:cs typeface="Times New Roman" pitchFamily="18" charset="0"/>
              </a:rPr>
              <a:t>all GPOs are blocked</a:t>
            </a:r>
          </a:p>
          <a:p>
            <a:pPr marL="228600" indent="-228600" algn="l">
              <a:lnSpc>
                <a:spcPct val="90000"/>
              </a:lnSpc>
              <a:spcBef>
                <a:spcPct val="40000"/>
              </a:spcBef>
              <a:buClr>
                <a:srgbClr val="006699"/>
              </a:buClr>
              <a:buFontTx/>
              <a:buChar char="•"/>
            </a:pPr>
            <a:r>
              <a:rPr lang="en-US" dirty="0">
                <a:cs typeface="Times New Roman" pitchFamily="18" charset="0"/>
              </a:rPr>
              <a:t>Use enforcement to enforce organization-wide standards</a:t>
            </a:r>
          </a:p>
          <a:p>
            <a:pPr marL="228600" indent="-228600">
              <a:lnSpc>
                <a:spcPct val="90000"/>
              </a:lnSpc>
              <a:spcBef>
                <a:spcPct val="40000"/>
              </a:spcBef>
              <a:buClr>
                <a:srgbClr val="006699"/>
              </a:buClr>
              <a:buFontTx/>
              <a:buChar char="•"/>
            </a:pPr>
            <a:r>
              <a:rPr lang="en-US" dirty="0"/>
              <a:t>You cannot block the inheritance of an enforced GPO</a:t>
            </a:r>
            <a:endParaRPr lang="en-US" dirty="0">
              <a:cs typeface="Times New Roman" pitchFamily="18" charset="0"/>
            </a:endParaRPr>
          </a:p>
          <a:p>
            <a:pPr marL="228600" indent="-228600" algn="l">
              <a:lnSpc>
                <a:spcPct val="90000"/>
              </a:lnSpc>
              <a:spcBef>
                <a:spcPct val="40000"/>
              </a:spcBef>
              <a:buClr>
                <a:srgbClr val="006699"/>
              </a:buClr>
            </a:pPr>
            <a:endParaRPr lang="en-US" dirty="0">
              <a:cs typeface="Times New Roman" pitchFamily="18" charset="0"/>
            </a:endParaRPr>
          </a:p>
        </p:txBody>
      </p:sp>
    </p:spTree>
    <p:extLst>
      <p:ext uri="{BB962C8B-B14F-4D97-AF65-F5344CB8AC3E}">
        <p14:creationId xmlns:p14="http://schemas.microsoft.com/office/powerpoint/2010/main" xmlns="" val="36563701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Filtering and Targeting GPOs</a:t>
            </a:r>
            <a:endParaRPr lang="en-GB" dirty="0"/>
          </a:p>
        </p:txBody>
      </p:sp>
      <p:sp>
        <p:nvSpPr>
          <p:cNvPr id="5" name="AutoShape 5"/>
          <p:cNvSpPr>
            <a:spLocks noChangeArrowheads="1"/>
          </p:cNvSpPr>
          <p:nvPr/>
        </p:nvSpPr>
        <p:spPr bwMode="auto">
          <a:xfrm>
            <a:off x="315913" y="920750"/>
            <a:ext cx="8537575" cy="5480050"/>
          </a:xfrm>
          <a:prstGeom prst="roundRect">
            <a:avLst>
              <a:gd name="adj" fmla="val 4167"/>
            </a:avLst>
          </a:prstGeom>
          <a:solidFill>
            <a:srgbClr val="DEE7F1"/>
          </a:solidFill>
          <a:ln w="9525" algn="ctr">
            <a:solidFill>
              <a:srgbClr val="333333"/>
            </a:solidFill>
            <a:round/>
            <a:headEnd/>
            <a:tailEnd/>
          </a:ln>
        </p:spPr>
        <p:txBody>
          <a:bodyPr/>
          <a:lstStyle/>
          <a:p>
            <a:pPr marL="174625" indent="-174625" algn="l">
              <a:lnSpc>
                <a:spcPct val="90000"/>
              </a:lnSpc>
              <a:spcBef>
                <a:spcPct val="70000"/>
              </a:spcBef>
              <a:buClr>
                <a:schemeClr val="hlink"/>
              </a:buClr>
              <a:buSzPct val="90000"/>
            </a:pPr>
            <a:r>
              <a:rPr lang="en-US" sz="2000" dirty="0"/>
              <a:t>Security Filtering:</a:t>
            </a:r>
          </a:p>
          <a:p>
            <a:pPr marL="174625" indent="-174625" algn="l">
              <a:lnSpc>
                <a:spcPct val="90000"/>
              </a:lnSpc>
              <a:spcBef>
                <a:spcPct val="70000"/>
              </a:spcBef>
              <a:buClr>
                <a:schemeClr val="hlink"/>
              </a:buClr>
              <a:buSzPct val="90000"/>
            </a:pPr>
            <a:endParaRPr lang="en-US" sz="2000" dirty="0"/>
          </a:p>
          <a:p>
            <a:pPr marL="174625" indent="-174625" algn="l">
              <a:lnSpc>
                <a:spcPct val="90000"/>
              </a:lnSpc>
              <a:spcBef>
                <a:spcPct val="70000"/>
              </a:spcBef>
              <a:buClr>
                <a:schemeClr val="hlink"/>
              </a:buClr>
              <a:buSzPct val="90000"/>
            </a:pPr>
            <a:endParaRPr lang="en-US" sz="2000" dirty="0"/>
          </a:p>
          <a:p>
            <a:pPr marL="174625" indent="-174625" algn="l">
              <a:lnSpc>
                <a:spcPct val="90000"/>
              </a:lnSpc>
              <a:spcBef>
                <a:spcPct val="70000"/>
              </a:spcBef>
              <a:buClr>
                <a:schemeClr val="hlink"/>
              </a:buClr>
              <a:buSzPct val="90000"/>
            </a:pPr>
            <a:r>
              <a:rPr lang="en-US" sz="2000" dirty="0" smtClean="0"/>
              <a:t>WMI Filtering:</a:t>
            </a:r>
          </a:p>
          <a:p>
            <a:pPr marL="174625" indent="-174625" algn="l">
              <a:lnSpc>
                <a:spcPct val="90000"/>
              </a:lnSpc>
              <a:spcBef>
                <a:spcPct val="70000"/>
              </a:spcBef>
              <a:buClr>
                <a:schemeClr val="hlink"/>
              </a:buClr>
              <a:buSzPct val="90000"/>
            </a:pPr>
            <a:endParaRPr lang="en-US" sz="2000" dirty="0"/>
          </a:p>
          <a:p>
            <a:pPr marL="174625" indent="-174625" algn="l">
              <a:lnSpc>
                <a:spcPct val="90000"/>
              </a:lnSpc>
              <a:spcBef>
                <a:spcPct val="70000"/>
              </a:spcBef>
              <a:buClr>
                <a:schemeClr val="hlink"/>
              </a:buClr>
              <a:buSzPct val="90000"/>
            </a:pPr>
            <a:endParaRPr lang="en-US" sz="2000" dirty="0" smtClean="0"/>
          </a:p>
          <a:p>
            <a:pPr marL="174625" indent="-174625" algn="l">
              <a:lnSpc>
                <a:spcPct val="90000"/>
              </a:lnSpc>
              <a:spcBef>
                <a:spcPct val="70000"/>
              </a:spcBef>
              <a:buClr>
                <a:schemeClr val="hlink"/>
              </a:buClr>
              <a:buSzPct val="90000"/>
            </a:pPr>
            <a:endParaRPr lang="en-US" sz="2000" dirty="0"/>
          </a:p>
          <a:p>
            <a:pPr marL="174625" indent="-174625" algn="l">
              <a:lnSpc>
                <a:spcPct val="90000"/>
              </a:lnSpc>
              <a:spcBef>
                <a:spcPct val="70000"/>
              </a:spcBef>
              <a:buClr>
                <a:schemeClr val="hlink"/>
              </a:buClr>
              <a:buSzPct val="90000"/>
            </a:pPr>
            <a:r>
              <a:rPr lang="en-US" sz="2000" dirty="0" smtClean="0"/>
              <a:t>Preference Targeting:</a:t>
            </a:r>
            <a:endParaRPr lang="en-US" sz="2000" dirty="0"/>
          </a:p>
        </p:txBody>
      </p:sp>
      <p:sp>
        <p:nvSpPr>
          <p:cNvPr id="6" name="AutoShape 6"/>
          <p:cNvSpPr>
            <a:spLocks noChangeArrowheads="1"/>
          </p:cNvSpPr>
          <p:nvPr/>
        </p:nvSpPr>
        <p:spPr bwMode="auto">
          <a:xfrm>
            <a:off x="615950" y="1489075"/>
            <a:ext cx="7937500" cy="854075"/>
          </a:xfrm>
          <a:prstGeom prst="roundRect">
            <a:avLst>
              <a:gd name="adj" fmla="val 4167"/>
            </a:avLst>
          </a:prstGeom>
          <a:solidFill>
            <a:srgbClr val="F2E7CE"/>
          </a:solidFill>
          <a:ln w="9525" algn="ctr">
            <a:solidFill>
              <a:srgbClr val="333333"/>
            </a:solidFill>
            <a:round/>
            <a:headEnd/>
            <a:tailEnd/>
          </a:ln>
        </p:spPr>
        <p:txBody>
          <a:bodyPr anchor="ctr"/>
          <a:lstStyle/>
          <a:p>
            <a:pPr marL="228600" indent="-228600" algn="l">
              <a:lnSpc>
                <a:spcPct val="90000"/>
              </a:lnSpc>
              <a:spcBef>
                <a:spcPct val="40000"/>
              </a:spcBef>
              <a:buClr>
                <a:srgbClr val="006699"/>
              </a:buClr>
              <a:buFontTx/>
              <a:buChar char="•"/>
            </a:pPr>
            <a:r>
              <a:rPr lang="en-US" dirty="0">
                <a:cs typeface="Times New Roman" pitchFamily="18" charset="0"/>
              </a:rPr>
              <a:t>Controls the application of GPOs based on security groups</a:t>
            </a:r>
          </a:p>
          <a:p>
            <a:pPr marL="228600" indent="-228600" algn="l">
              <a:lnSpc>
                <a:spcPct val="90000"/>
              </a:lnSpc>
              <a:spcBef>
                <a:spcPct val="40000"/>
              </a:spcBef>
              <a:buClr>
                <a:srgbClr val="006699"/>
              </a:buClr>
              <a:buFontTx/>
              <a:buChar char="•"/>
            </a:pPr>
            <a:r>
              <a:rPr lang="en-US" dirty="0">
                <a:cs typeface="Times New Roman" pitchFamily="18" charset="0"/>
              </a:rPr>
              <a:t>Can simplify OU planning</a:t>
            </a:r>
          </a:p>
        </p:txBody>
      </p:sp>
      <p:sp>
        <p:nvSpPr>
          <p:cNvPr id="7" name="AutoShape 6"/>
          <p:cNvSpPr>
            <a:spLocks noChangeArrowheads="1"/>
          </p:cNvSpPr>
          <p:nvPr/>
        </p:nvSpPr>
        <p:spPr bwMode="auto">
          <a:xfrm>
            <a:off x="615950" y="2929731"/>
            <a:ext cx="7937500" cy="1201738"/>
          </a:xfrm>
          <a:prstGeom prst="roundRect">
            <a:avLst>
              <a:gd name="adj" fmla="val 4167"/>
            </a:avLst>
          </a:prstGeom>
          <a:solidFill>
            <a:srgbClr val="F2E7CE"/>
          </a:solidFill>
          <a:ln w="9525" algn="ctr">
            <a:solidFill>
              <a:srgbClr val="333333"/>
            </a:solidFill>
            <a:round/>
            <a:headEnd/>
            <a:tailEnd/>
          </a:ln>
        </p:spPr>
        <p:txBody>
          <a:bodyPr anchor="ctr"/>
          <a:lstStyle/>
          <a:p>
            <a:pPr marL="228600" indent="-228600" algn="l">
              <a:lnSpc>
                <a:spcPct val="90000"/>
              </a:lnSpc>
              <a:spcBef>
                <a:spcPct val="40000"/>
              </a:spcBef>
              <a:buClr>
                <a:srgbClr val="006699"/>
              </a:buClr>
              <a:buFontTx/>
              <a:buChar char="•"/>
            </a:pPr>
            <a:r>
              <a:rPr lang="en-US">
                <a:cs typeface="Times New Roman" pitchFamily="18" charset="0"/>
              </a:rPr>
              <a:t>Controls the application of GPOs based on computer characteristics</a:t>
            </a:r>
          </a:p>
          <a:p>
            <a:pPr marL="228600" indent="-228600" algn="l">
              <a:lnSpc>
                <a:spcPct val="90000"/>
              </a:lnSpc>
              <a:spcBef>
                <a:spcPct val="40000"/>
              </a:spcBef>
              <a:buClr>
                <a:srgbClr val="006699"/>
              </a:buClr>
              <a:buFontTx/>
              <a:buChar char="•"/>
            </a:pPr>
            <a:r>
              <a:rPr lang="en-US">
                <a:cs typeface="Times New Roman" pitchFamily="18" charset="0"/>
              </a:rPr>
              <a:t>Can be used to control software distribution</a:t>
            </a:r>
          </a:p>
        </p:txBody>
      </p:sp>
      <p:sp>
        <p:nvSpPr>
          <p:cNvPr id="8" name="AutoShape 6"/>
          <p:cNvSpPr>
            <a:spLocks noChangeArrowheads="1"/>
          </p:cNvSpPr>
          <p:nvPr/>
        </p:nvSpPr>
        <p:spPr bwMode="auto">
          <a:xfrm>
            <a:off x="615950" y="4899025"/>
            <a:ext cx="7937500" cy="1201738"/>
          </a:xfrm>
          <a:prstGeom prst="roundRect">
            <a:avLst>
              <a:gd name="adj" fmla="val 4167"/>
            </a:avLst>
          </a:prstGeom>
          <a:solidFill>
            <a:srgbClr val="F2E7CE"/>
          </a:solidFill>
          <a:ln w="9525" algn="ctr">
            <a:solidFill>
              <a:srgbClr val="333333"/>
            </a:solidFill>
            <a:round/>
            <a:headEnd/>
            <a:tailEnd/>
          </a:ln>
        </p:spPr>
        <p:txBody>
          <a:bodyPr anchor="ctr"/>
          <a:lstStyle/>
          <a:p>
            <a:pPr marL="228600" indent="-228600" algn="l">
              <a:lnSpc>
                <a:spcPct val="90000"/>
              </a:lnSpc>
              <a:spcBef>
                <a:spcPct val="40000"/>
              </a:spcBef>
              <a:buClr>
                <a:srgbClr val="006699"/>
              </a:buClr>
              <a:buFontTx/>
              <a:buChar char="•"/>
            </a:pPr>
            <a:r>
              <a:rPr lang="en-US" dirty="0" smtClean="0">
                <a:cs typeface="Times New Roman" pitchFamily="18" charset="0"/>
              </a:rPr>
              <a:t>Determines to which users and computers GPO preferences apply</a:t>
            </a:r>
          </a:p>
          <a:p>
            <a:pPr marL="228600" indent="-228600" algn="l">
              <a:lnSpc>
                <a:spcPct val="90000"/>
              </a:lnSpc>
              <a:spcBef>
                <a:spcPct val="40000"/>
              </a:spcBef>
              <a:buClr>
                <a:srgbClr val="006699"/>
              </a:buClr>
              <a:buFontTx/>
              <a:buChar char="•"/>
            </a:pPr>
            <a:r>
              <a:rPr lang="en-US" dirty="0" smtClean="0">
                <a:cs typeface="Times New Roman" pitchFamily="18" charset="0"/>
              </a:rPr>
              <a:t>Can use multiple logical operators for fine-grain targeting</a:t>
            </a:r>
            <a:endParaRPr lang="en-US" dirty="0">
              <a:cs typeface="Times New Roman" pitchFamily="18" charset="0"/>
            </a:endParaRPr>
          </a:p>
        </p:txBody>
      </p:sp>
    </p:spTree>
    <p:extLst>
      <p:ext uri="{BB962C8B-B14F-4D97-AF65-F5344CB8AC3E}">
        <p14:creationId xmlns:p14="http://schemas.microsoft.com/office/powerpoint/2010/main" xmlns="" val="25462323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Considerations for Loopback Processing</a:t>
            </a:r>
            <a:endParaRPr lang="en-GB" dirty="0"/>
          </a:p>
        </p:txBody>
      </p:sp>
      <p:sp>
        <p:nvSpPr>
          <p:cNvPr id="4" name="AutoShape 5"/>
          <p:cNvSpPr>
            <a:spLocks noChangeArrowheads="1"/>
          </p:cNvSpPr>
          <p:nvPr/>
        </p:nvSpPr>
        <p:spPr bwMode="auto">
          <a:xfrm>
            <a:off x="315913" y="1282700"/>
            <a:ext cx="8537575" cy="3563938"/>
          </a:xfrm>
          <a:prstGeom prst="roundRect">
            <a:avLst>
              <a:gd name="adj" fmla="val 4167"/>
            </a:avLst>
          </a:prstGeom>
          <a:solidFill>
            <a:srgbClr val="DEE7F1"/>
          </a:solidFill>
          <a:ln w="9525" algn="ctr">
            <a:solidFill>
              <a:srgbClr val="333333"/>
            </a:solidFill>
            <a:round/>
            <a:headEnd/>
            <a:tailEnd/>
          </a:ln>
        </p:spPr>
        <p:txBody>
          <a:bodyPr/>
          <a:lstStyle/>
          <a:p>
            <a:pPr marL="174625" indent="-174625" algn="l">
              <a:lnSpc>
                <a:spcPct val="90000"/>
              </a:lnSpc>
              <a:spcBef>
                <a:spcPct val="70000"/>
              </a:spcBef>
              <a:buClr>
                <a:schemeClr val="hlink"/>
              </a:buClr>
              <a:buSzPct val="90000"/>
              <a:defRPr/>
            </a:pPr>
            <a:r>
              <a:rPr lang="en-US" sz="2000" kern="0" dirty="0"/>
              <a:t>Considerations</a:t>
            </a:r>
          </a:p>
        </p:txBody>
      </p:sp>
      <p:sp>
        <p:nvSpPr>
          <p:cNvPr id="5" name="AutoShape 6"/>
          <p:cNvSpPr>
            <a:spLocks noChangeArrowheads="1"/>
          </p:cNvSpPr>
          <p:nvPr/>
        </p:nvSpPr>
        <p:spPr bwMode="auto">
          <a:xfrm>
            <a:off x="615950" y="1851025"/>
            <a:ext cx="7937500" cy="2760663"/>
          </a:xfrm>
          <a:prstGeom prst="roundRect">
            <a:avLst>
              <a:gd name="adj" fmla="val 4167"/>
            </a:avLst>
          </a:prstGeom>
          <a:solidFill>
            <a:srgbClr val="F2E7CE"/>
          </a:solidFill>
          <a:ln w="9525" algn="ctr">
            <a:solidFill>
              <a:srgbClr val="333333"/>
            </a:solidFill>
            <a:round/>
            <a:headEnd/>
            <a:tailEnd/>
          </a:ln>
        </p:spPr>
        <p:txBody>
          <a:bodyPr anchor="ctr"/>
          <a:lstStyle/>
          <a:p>
            <a:pPr marL="228600" indent="-228600" algn="l">
              <a:lnSpc>
                <a:spcPct val="90000"/>
              </a:lnSpc>
              <a:spcBef>
                <a:spcPct val="40000"/>
              </a:spcBef>
              <a:buClr>
                <a:srgbClr val="006699"/>
              </a:buClr>
              <a:buFontTx/>
              <a:buChar char="•"/>
            </a:pPr>
            <a:r>
              <a:rPr lang="en-US">
                <a:cs typeface="Times New Roman" pitchFamily="18" charset="0"/>
              </a:rPr>
              <a:t>Loopback processing is for special use computers</a:t>
            </a:r>
          </a:p>
          <a:p>
            <a:pPr marL="228600" indent="-228600" algn="l">
              <a:lnSpc>
                <a:spcPct val="90000"/>
              </a:lnSpc>
              <a:spcBef>
                <a:spcPct val="40000"/>
              </a:spcBef>
              <a:buClr>
                <a:srgbClr val="006699"/>
              </a:buClr>
              <a:buFontTx/>
              <a:buChar char="•"/>
            </a:pPr>
            <a:r>
              <a:rPr lang="en-US">
                <a:cs typeface="Times New Roman" pitchFamily="18" charset="0"/>
              </a:rPr>
              <a:t>Use merge mode to apply additional restrictions </a:t>
            </a:r>
          </a:p>
          <a:p>
            <a:pPr marL="228600" indent="-228600" algn="l">
              <a:lnSpc>
                <a:spcPct val="90000"/>
              </a:lnSpc>
              <a:spcBef>
                <a:spcPct val="40000"/>
              </a:spcBef>
              <a:buClr>
                <a:srgbClr val="006699"/>
              </a:buClr>
              <a:buFontTx/>
              <a:buChar char="•"/>
            </a:pPr>
            <a:r>
              <a:rPr lang="en-US">
                <a:cs typeface="Times New Roman" pitchFamily="18" charset="0"/>
              </a:rPr>
              <a:t>Use replace mode to apply the same settings to all users</a:t>
            </a:r>
          </a:p>
          <a:p>
            <a:pPr marL="228600" indent="-228600" algn="l">
              <a:lnSpc>
                <a:spcPct val="90000"/>
              </a:lnSpc>
              <a:spcBef>
                <a:spcPct val="40000"/>
              </a:spcBef>
              <a:buClr>
                <a:srgbClr val="006699"/>
              </a:buClr>
              <a:buFontTx/>
              <a:buChar char="•"/>
            </a:pPr>
            <a:r>
              <a:rPr lang="en-US">
                <a:cs typeface="Times New Roman" pitchFamily="18" charset="0"/>
              </a:rPr>
              <a:t>To provide less restrictive settings, use replace mode</a:t>
            </a:r>
          </a:p>
          <a:p>
            <a:pPr marL="228600" indent="-228600" algn="l">
              <a:lnSpc>
                <a:spcPct val="90000"/>
              </a:lnSpc>
              <a:spcBef>
                <a:spcPct val="40000"/>
              </a:spcBef>
              <a:buClr>
                <a:srgbClr val="006699"/>
              </a:buClr>
              <a:buFontTx/>
              <a:buChar char="•"/>
            </a:pPr>
            <a:r>
              <a:rPr lang="en-US">
                <a:cs typeface="Times New Roman" pitchFamily="18" charset="0"/>
              </a:rPr>
              <a:t>Use loopback processing to secure Terminal Servers </a:t>
            </a:r>
          </a:p>
        </p:txBody>
      </p:sp>
    </p:spTree>
    <p:extLst>
      <p:ext uri="{BB962C8B-B14F-4D97-AF65-F5344CB8AC3E}">
        <p14:creationId xmlns:p14="http://schemas.microsoft.com/office/powerpoint/2010/main" xmlns="" val="12310676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Discussion: Planning Group </a:t>
            </a:r>
            <a:r>
              <a:rPr lang="en-GB" dirty="0" smtClean="0"/>
              <a:t>Policies (1)</a:t>
            </a:r>
            <a:endParaRPr lang="en-GB" dirty="0"/>
          </a:p>
        </p:txBody>
      </p:sp>
      <p:grpSp>
        <p:nvGrpSpPr>
          <p:cNvPr id="26" name="Group 25"/>
          <p:cNvGrpSpPr/>
          <p:nvPr/>
        </p:nvGrpSpPr>
        <p:grpSpPr>
          <a:xfrm>
            <a:off x="4833937" y="2337591"/>
            <a:ext cx="2986882" cy="812800"/>
            <a:chOff x="4833937" y="2337591"/>
            <a:chExt cx="2986882" cy="812800"/>
          </a:xfrm>
        </p:grpSpPr>
        <p:sp>
          <p:nvSpPr>
            <p:cNvPr id="7" name="Line 35"/>
            <p:cNvSpPr>
              <a:spLocks noChangeShapeType="1"/>
            </p:cNvSpPr>
            <p:nvPr/>
          </p:nvSpPr>
          <p:spPr bwMode="auto">
            <a:xfrm>
              <a:off x="4833937" y="2917028"/>
              <a:ext cx="1970882" cy="0"/>
            </a:xfrm>
            <a:prstGeom prst="line">
              <a:avLst/>
            </a:prstGeom>
            <a:noFill/>
            <a:ln w="76200" cap="rnd">
              <a:solidFill>
                <a:srgbClr val="CC0000"/>
              </a:solidFill>
              <a:prstDash val="sysDot"/>
              <a:round/>
              <a:headEnd/>
              <a:tailEnd/>
            </a:ln>
            <a:extLst>
              <a:ext uri="{909E8E84-426E-40DD-AFC4-6F175D3DCCD1}">
                <a14:hiddenFill xmlns:a14="http://schemas.microsoft.com/office/drawing/2010/main" xmlns="">
                  <a:noFill/>
                </a14:hiddenFill>
              </a:ext>
            </a:extLst>
          </p:spPr>
          <p:txBody>
            <a:bodyPr wrap="none" anchor="ctr"/>
            <a:lstStyle/>
            <a:p>
              <a:endParaRPr lang="en-GB" sz="1600"/>
            </a:p>
          </p:txBody>
        </p:sp>
        <p:grpSp>
          <p:nvGrpSpPr>
            <p:cNvPr id="8" name="Group 68"/>
            <p:cNvGrpSpPr>
              <a:grpSpLocks/>
            </p:cNvGrpSpPr>
            <p:nvPr/>
          </p:nvGrpSpPr>
          <p:grpSpPr bwMode="auto">
            <a:xfrm>
              <a:off x="6841331" y="2337591"/>
              <a:ext cx="979488" cy="812800"/>
              <a:chOff x="3894" y="1402"/>
              <a:chExt cx="617" cy="512"/>
            </a:xfrm>
          </p:grpSpPr>
          <p:sp>
            <p:nvSpPr>
              <p:cNvPr id="9" name="AutoShape 51"/>
              <p:cNvSpPr>
                <a:spLocks noChangeArrowheads="1"/>
              </p:cNvSpPr>
              <p:nvPr/>
            </p:nvSpPr>
            <p:spPr bwMode="auto">
              <a:xfrm>
                <a:off x="3894" y="1402"/>
                <a:ext cx="422" cy="153"/>
              </a:xfrm>
              <a:prstGeom prst="roundRect">
                <a:avLst>
                  <a:gd name="adj" fmla="val 10921"/>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defRPr/>
                </a:pPr>
                <a:r>
                  <a:rPr lang="en-US" sz="1600" dirty="0" smtClean="0">
                    <a:latin typeface="Arial Narrow" pitchFamily="34" charset="0"/>
                  </a:rPr>
                  <a:t>GPO1</a:t>
                </a:r>
                <a:endParaRPr lang="en-US" sz="1600" dirty="0">
                  <a:latin typeface="Arial Narrow" pitchFamily="34" charset="0"/>
                </a:endParaRPr>
              </a:p>
            </p:txBody>
          </p:sp>
          <p:pic>
            <p:nvPicPr>
              <p:cNvPr id="10" name="Picture 52" descr="GroupPolicyObject0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894" y="1555"/>
                <a:ext cx="617" cy="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grpSp>
        <p:nvGrpSpPr>
          <p:cNvPr id="29" name="Group 28"/>
          <p:cNvGrpSpPr/>
          <p:nvPr/>
        </p:nvGrpSpPr>
        <p:grpSpPr>
          <a:xfrm>
            <a:off x="4833937" y="1551779"/>
            <a:ext cx="1652588" cy="812801"/>
            <a:chOff x="4833937" y="1551779"/>
            <a:chExt cx="1652588" cy="812801"/>
          </a:xfrm>
        </p:grpSpPr>
        <p:sp>
          <p:nvSpPr>
            <p:cNvPr id="19" name="Line 35"/>
            <p:cNvSpPr>
              <a:spLocks noChangeShapeType="1"/>
            </p:cNvSpPr>
            <p:nvPr/>
          </p:nvSpPr>
          <p:spPr bwMode="auto">
            <a:xfrm>
              <a:off x="4833937" y="2131216"/>
              <a:ext cx="636588" cy="0"/>
            </a:xfrm>
            <a:prstGeom prst="line">
              <a:avLst/>
            </a:prstGeom>
            <a:noFill/>
            <a:ln w="76200" cap="rnd">
              <a:solidFill>
                <a:srgbClr val="CC0000"/>
              </a:solidFill>
              <a:prstDash val="sysDot"/>
              <a:round/>
              <a:headEnd/>
              <a:tailEnd/>
            </a:ln>
            <a:extLst>
              <a:ext uri="{909E8E84-426E-40DD-AFC4-6F175D3DCCD1}">
                <a14:hiddenFill xmlns:a14="http://schemas.microsoft.com/office/drawing/2010/main" xmlns="">
                  <a:noFill/>
                </a14:hiddenFill>
              </a:ext>
            </a:extLst>
          </p:spPr>
          <p:txBody>
            <a:bodyPr wrap="none" anchor="ctr"/>
            <a:lstStyle/>
            <a:p>
              <a:endParaRPr lang="en-GB" sz="1600"/>
            </a:p>
          </p:txBody>
        </p:sp>
        <p:sp>
          <p:nvSpPr>
            <p:cNvPr id="21" name="AutoShape 51"/>
            <p:cNvSpPr>
              <a:spLocks noChangeArrowheads="1"/>
            </p:cNvSpPr>
            <p:nvPr/>
          </p:nvSpPr>
          <p:spPr bwMode="auto">
            <a:xfrm>
              <a:off x="5507037" y="1551779"/>
              <a:ext cx="979488" cy="242888"/>
            </a:xfrm>
            <a:prstGeom prst="roundRect">
              <a:avLst>
                <a:gd name="adj" fmla="val 10921"/>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defRPr/>
              </a:pPr>
              <a:r>
                <a:rPr lang="en-US" sz="1600" dirty="0" smtClean="0">
                  <a:latin typeface="Arial Narrow" pitchFamily="34" charset="0"/>
                </a:rPr>
                <a:t>Default</a:t>
              </a:r>
              <a:endParaRPr lang="en-US" sz="1600" dirty="0">
                <a:latin typeface="Arial Narrow" pitchFamily="34" charset="0"/>
              </a:endParaRPr>
            </a:p>
          </p:txBody>
        </p:sp>
        <p:pic>
          <p:nvPicPr>
            <p:cNvPr id="22" name="Picture 52" descr="GroupPolicyObject0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507037" y="1794667"/>
              <a:ext cx="979488" cy="569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24" name="Group 23"/>
          <p:cNvGrpSpPr/>
          <p:nvPr/>
        </p:nvGrpSpPr>
        <p:grpSpPr>
          <a:xfrm>
            <a:off x="1288257" y="4009229"/>
            <a:ext cx="2007392" cy="812800"/>
            <a:chOff x="1288257" y="4009229"/>
            <a:chExt cx="2007392" cy="812800"/>
          </a:xfrm>
        </p:grpSpPr>
        <p:sp>
          <p:nvSpPr>
            <p:cNvPr id="11" name="AutoShape 62"/>
            <p:cNvSpPr>
              <a:spLocks noChangeArrowheads="1"/>
            </p:cNvSpPr>
            <p:nvPr/>
          </p:nvSpPr>
          <p:spPr bwMode="auto">
            <a:xfrm>
              <a:off x="1288257" y="4009229"/>
              <a:ext cx="669925" cy="242887"/>
            </a:xfrm>
            <a:prstGeom prst="roundRect">
              <a:avLst>
                <a:gd name="adj" fmla="val 10921"/>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defRPr/>
              </a:pPr>
              <a:r>
                <a:rPr lang="en-US" sz="1600" dirty="0" smtClean="0">
                  <a:latin typeface="Arial Narrow" pitchFamily="34" charset="0"/>
                </a:rPr>
                <a:t>GPO2</a:t>
              </a:r>
              <a:endParaRPr lang="en-US" sz="1600" dirty="0">
                <a:latin typeface="Arial Narrow" pitchFamily="34" charset="0"/>
              </a:endParaRPr>
            </a:p>
          </p:txBody>
        </p:sp>
        <p:sp>
          <p:nvSpPr>
            <p:cNvPr id="13" name="Line 65"/>
            <p:cNvSpPr>
              <a:spLocks noChangeShapeType="1"/>
            </p:cNvSpPr>
            <p:nvPr/>
          </p:nvSpPr>
          <p:spPr bwMode="auto">
            <a:xfrm flipH="1" flipV="1">
              <a:off x="1302544" y="4499766"/>
              <a:ext cx="1993105" cy="0"/>
            </a:xfrm>
            <a:prstGeom prst="line">
              <a:avLst/>
            </a:prstGeom>
            <a:noFill/>
            <a:ln w="76200" cap="rnd">
              <a:solidFill>
                <a:srgbClr val="CC0000"/>
              </a:solidFill>
              <a:prstDash val="sysDot"/>
              <a:round/>
              <a:headEnd/>
              <a:tailEnd/>
            </a:ln>
            <a:extLst>
              <a:ext uri="{909E8E84-426E-40DD-AFC4-6F175D3DCCD1}">
                <a14:hiddenFill xmlns:a14="http://schemas.microsoft.com/office/drawing/2010/main" xmlns="">
                  <a:noFill/>
                </a14:hiddenFill>
              </a:ext>
            </a:extLst>
          </p:spPr>
          <p:txBody>
            <a:bodyPr wrap="none" anchor="ctr"/>
            <a:lstStyle/>
            <a:p>
              <a:endParaRPr lang="en-GB" sz="1600"/>
            </a:p>
          </p:txBody>
        </p:sp>
        <p:pic>
          <p:nvPicPr>
            <p:cNvPr id="23" name="Picture 63" descr="GroupPolicyObject0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88257" y="4252116"/>
              <a:ext cx="979488" cy="569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7" name="Rectangle 26"/>
          <p:cNvSpPr/>
          <p:nvPr/>
        </p:nvSpPr>
        <p:spPr bwMode="auto">
          <a:xfrm>
            <a:off x="0" y="990599"/>
            <a:ext cx="8743950" cy="4876800"/>
          </a:xfrm>
          <a:prstGeom prst="rect">
            <a:avLst/>
          </a:prstGeom>
          <a:solidFill>
            <a:schemeClr val="accent1"/>
          </a:solidFill>
          <a:ln w="9525" cap="flat" cmpd="sng" algn="ctr">
            <a:noFill/>
            <a:prstDash val="solid"/>
            <a:round/>
            <a:headEnd type="none" w="med" len="med"/>
            <a:tailEnd type="none" w="med" len="med"/>
          </a:ln>
          <a:effectLst/>
        </p:spPr>
        <p:txBody>
          <a:bodyPr vert="horz" wrap="square" lIns="182880" tIns="45720" rIns="18288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800" b="1" i="0" u="none" strike="noStrike" cap="none" normalizeH="0" baseline="0" smtClean="0">
              <a:ln>
                <a:noFill/>
              </a:ln>
              <a:solidFill>
                <a:schemeClr val="tx1"/>
              </a:solidFill>
              <a:effectLst/>
              <a:latin typeface="Verdana" pitchFamily="34" charset="0"/>
            </a:endParaRPr>
          </a:p>
        </p:txBody>
      </p:sp>
      <p:grpSp>
        <p:nvGrpSpPr>
          <p:cNvPr id="28" name="Group 27"/>
          <p:cNvGrpSpPr/>
          <p:nvPr/>
        </p:nvGrpSpPr>
        <p:grpSpPr>
          <a:xfrm>
            <a:off x="2657475" y="1738312"/>
            <a:ext cx="3829050" cy="3430585"/>
            <a:chOff x="2657475" y="1738312"/>
            <a:chExt cx="3829050" cy="3430585"/>
          </a:xfrm>
        </p:grpSpPr>
        <p:pic>
          <p:nvPicPr>
            <p:cNvPr id="3" name="Picture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657475" y="1738312"/>
              <a:ext cx="3829050" cy="3381375"/>
            </a:xfrm>
            <a:prstGeom prst="rect">
              <a:avLst/>
            </a:prstGeom>
          </p:spPr>
        </p:pic>
        <p:sp>
          <p:nvSpPr>
            <p:cNvPr id="15" name="AutoShape 61"/>
            <p:cNvSpPr>
              <a:spLocks noChangeArrowheads="1"/>
            </p:cNvSpPr>
            <p:nvPr/>
          </p:nvSpPr>
          <p:spPr bwMode="auto">
            <a:xfrm>
              <a:off x="2711451" y="1794667"/>
              <a:ext cx="1866899" cy="419101"/>
            </a:xfrm>
            <a:prstGeom prst="roundRect">
              <a:avLst>
                <a:gd name="adj" fmla="val 10921"/>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lgn="ctr">
                <a:defRPr/>
              </a:pPr>
              <a:r>
                <a:rPr lang="en-US" sz="1600" dirty="0" smtClean="0"/>
                <a:t>Contoso.com</a:t>
              </a:r>
              <a:endParaRPr lang="en-US" sz="1600" dirty="0"/>
            </a:p>
          </p:txBody>
        </p:sp>
        <p:sp>
          <p:nvSpPr>
            <p:cNvPr id="16" name="AutoShape 61"/>
            <p:cNvSpPr>
              <a:spLocks noChangeArrowheads="1"/>
            </p:cNvSpPr>
            <p:nvPr/>
          </p:nvSpPr>
          <p:spPr bwMode="auto">
            <a:xfrm>
              <a:off x="2946400" y="2559048"/>
              <a:ext cx="1625600" cy="419101"/>
            </a:xfrm>
            <a:prstGeom prst="roundRect">
              <a:avLst>
                <a:gd name="adj" fmla="val 10921"/>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lgn="ctr">
                <a:defRPr/>
              </a:pPr>
              <a:r>
                <a:rPr lang="en-US" sz="1600" dirty="0" smtClean="0"/>
                <a:t>Sales</a:t>
              </a:r>
              <a:endParaRPr lang="en-US" sz="1600" dirty="0"/>
            </a:p>
          </p:txBody>
        </p:sp>
        <p:sp>
          <p:nvSpPr>
            <p:cNvPr id="17" name="AutoShape 61"/>
            <p:cNvSpPr>
              <a:spLocks noChangeArrowheads="1"/>
            </p:cNvSpPr>
            <p:nvPr/>
          </p:nvSpPr>
          <p:spPr bwMode="auto">
            <a:xfrm>
              <a:off x="2832100" y="4746623"/>
              <a:ext cx="1625600" cy="419101"/>
            </a:xfrm>
            <a:prstGeom prst="roundRect">
              <a:avLst>
                <a:gd name="adj" fmla="val 10921"/>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lgn="ctr">
                <a:defRPr/>
              </a:pPr>
              <a:r>
                <a:rPr lang="en-US" sz="1600" dirty="0" smtClean="0"/>
                <a:t>Southern</a:t>
              </a:r>
              <a:endParaRPr lang="en-US" sz="1600" dirty="0"/>
            </a:p>
          </p:txBody>
        </p:sp>
        <p:sp>
          <p:nvSpPr>
            <p:cNvPr id="18" name="AutoShape 61"/>
            <p:cNvSpPr>
              <a:spLocks noChangeArrowheads="1"/>
            </p:cNvSpPr>
            <p:nvPr/>
          </p:nvSpPr>
          <p:spPr bwMode="auto">
            <a:xfrm>
              <a:off x="4694237" y="4749796"/>
              <a:ext cx="1625600" cy="419101"/>
            </a:xfrm>
            <a:prstGeom prst="roundRect">
              <a:avLst>
                <a:gd name="adj" fmla="val 10921"/>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lgn="ctr">
                <a:defRPr/>
              </a:pPr>
              <a:r>
                <a:rPr lang="en-US" sz="1600" dirty="0" smtClean="0"/>
                <a:t>Northern</a:t>
              </a:r>
              <a:endParaRPr lang="en-US" sz="1600" dirty="0"/>
            </a:p>
          </p:txBody>
        </p:sp>
      </p:grpSp>
      <p:grpSp>
        <p:nvGrpSpPr>
          <p:cNvPr id="30" name="Group 42"/>
          <p:cNvGrpSpPr>
            <a:grpSpLocks/>
          </p:cNvGrpSpPr>
          <p:nvPr/>
        </p:nvGrpSpPr>
        <p:grpSpPr bwMode="auto">
          <a:xfrm>
            <a:off x="8024813" y="6251575"/>
            <a:ext cx="914400" cy="425450"/>
            <a:chOff x="384" y="3024"/>
            <a:chExt cx="720" cy="336"/>
          </a:xfrm>
        </p:grpSpPr>
        <p:sp>
          <p:nvSpPr>
            <p:cNvPr id="31" name="Oval 43"/>
            <p:cNvSpPr>
              <a:spLocks noChangeArrowheads="1"/>
            </p:cNvSpPr>
            <p:nvPr/>
          </p:nvSpPr>
          <p:spPr bwMode="auto">
            <a:xfrm>
              <a:off x="384" y="3024"/>
              <a:ext cx="720" cy="336"/>
            </a:xfrm>
            <a:prstGeom prst="ellipse">
              <a:avLst/>
            </a:prstGeom>
            <a:gradFill rotWithShape="0">
              <a:gsLst>
                <a:gs pos="0">
                  <a:srgbClr val="666699"/>
                </a:gs>
                <a:gs pos="100000">
                  <a:srgbClr val="99CCFF"/>
                </a:gs>
              </a:gsLst>
              <a:lin ang="5400000" scaled="1"/>
            </a:gradFill>
            <a:ln>
              <a:noFill/>
            </a:ln>
            <a:effectLst>
              <a:outerShdw dist="17961" dir="2700000" algn="ctr" rotWithShape="0">
                <a:srgbClr val="969696"/>
              </a:outerShdw>
            </a:effectLst>
            <a:extLst>
              <a:ext uri="{91240B29-F687-4F45-9708-019B960494DF}">
                <a14:hiddenLine xmlns:a14="http://schemas.microsoft.com/office/drawing/2010/main" xmlns="" w="9525" algn="ctr">
                  <a:solidFill>
                    <a:schemeClr val="tx1"/>
                  </a:solidFill>
                  <a:round/>
                  <a:headEnd/>
                  <a:tailEnd/>
                </a14:hiddenLine>
              </a:ext>
            </a:extLst>
          </p:spPr>
          <p:txBody>
            <a:bodyPr wrap="none" anchor="ctr"/>
            <a:lstStyle/>
            <a:p>
              <a:endParaRPr lang="en-GB"/>
            </a:p>
          </p:txBody>
        </p:sp>
        <p:grpSp>
          <p:nvGrpSpPr>
            <p:cNvPr id="32" name="Group 44"/>
            <p:cNvGrpSpPr>
              <a:grpSpLocks/>
            </p:cNvGrpSpPr>
            <p:nvPr/>
          </p:nvGrpSpPr>
          <p:grpSpPr bwMode="auto">
            <a:xfrm>
              <a:off x="480" y="3096"/>
              <a:ext cx="240" cy="192"/>
              <a:chOff x="480" y="3096"/>
              <a:chExt cx="240" cy="192"/>
            </a:xfrm>
          </p:grpSpPr>
          <p:sp>
            <p:nvSpPr>
              <p:cNvPr id="33" name="Oval 45"/>
              <p:cNvSpPr>
                <a:spLocks noChangeArrowheads="1"/>
              </p:cNvSpPr>
              <p:nvPr/>
            </p:nvSpPr>
            <p:spPr bwMode="auto">
              <a:xfrm>
                <a:off x="480" y="3096"/>
                <a:ext cx="240" cy="192"/>
              </a:xfrm>
              <a:prstGeom prst="ellipse">
                <a:avLst/>
              </a:prstGeom>
              <a:gradFill rotWithShape="0">
                <a:gsLst>
                  <a:gs pos="0">
                    <a:srgbClr val="666699"/>
                  </a:gs>
                  <a:gs pos="100000">
                    <a:srgbClr val="99CCFF"/>
                  </a:gs>
                </a:gsLst>
                <a:lin ang="18900000" scaled="1"/>
              </a:gra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dist="17961" dir="2700000" algn="ctr" rotWithShape="0">
                        <a:srgbClr val="969696"/>
                      </a:outerShdw>
                    </a:effectLst>
                  </a14:hiddenEffects>
                </a:ext>
              </a:extLst>
            </p:spPr>
            <p:txBody>
              <a:bodyPr wrap="none" anchor="ctr"/>
              <a:lstStyle/>
              <a:p>
                <a:endParaRPr lang="en-GB"/>
              </a:p>
            </p:txBody>
          </p:sp>
          <p:sp>
            <p:nvSpPr>
              <p:cNvPr id="34" name="Freeform 46"/>
              <p:cNvSpPr>
                <a:spLocks/>
              </p:cNvSpPr>
              <p:nvPr/>
            </p:nvSpPr>
            <p:spPr bwMode="auto">
              <a:xfrm>
                <a:off x="539" y="3123"/>
                <a:ext cx="138" cy="132"/>
              </a:xfrm>
              <a:custGeom>
                <a:avLst/>
                <a:gdLst>
                  <a:gd name="T0" fmla="*/ 0 w 432"/>
                  <a:gd name="T1" fmla="*/ 0 h 576"/>
                  <a:gd name="T2" fmla="*/ 0 w 432"/>
                  <a:gd name="T3" fmla="*/ 576 h 576"/>
                  <a:gd name="T4" fmla="*/ 432 w 432"/>
                  <a:gd name="T5" fmla="*/ 288 h 576"/>
                  <a:gd name="T6" fmla="*/ 0 w 432"/>
                  <a:gd name="T7" fmla="*/ 0 h 576"/>
                </a:gdLst>
                <a:ahLst/>
                <a:cxnLst>
                  <a:cxn ang="0">
                    <a:pos x="T0" y="T1"/>
                  </a:cxn>
                  <a:cxn ang="0">
                    <a:pos x="T2" y="T3"/>
                  </a:cxn>
                  <a:cxn ang="0">
                    <a:pos x="T4" y="T5"/>
                  </a:cxn>
                  <a:cxn ang="0">
                    <a:pos x="T6" y="T7"/>
                  </a:cxn>
                </a:cxnLst>
                <a:rect l="0" t="0" r="r" b="b"/>
                <a:pathLst>
                  <a:path w="432" h="576">
                    <a:moveTo>
                      <a:pt x="0" y="0"/>
                    </a:moveTo>
                    <a:cubicBezTo>
                      <a:pt x="0" y="0"/>
                      <a:pt x="91" y="226"/>
                      <a:pt x="0" y="576"/>
                    </a:cubicBezTo>
                    <a:cubicBezTo>
                      <a:pt x="216" y="432"/>
                      <a:pt x="432" y="288"/>
                      <a:pt x="432" y="288"/>
                    </a:cubicBezTo>
                    <a:lnTo>
                      <a:pt x="0" y="0"/>
                    </a:lnTo>
                    <a:close/>
                  </a:path>
                </a:pathLst>
              </a:custGeom>
              <a:gradFill rotWithShape="1">
                <a:gsLst>
                  <a:gs pos="0">
                    <a:srgbClr val="FFFFCC"/>
                  </a:gs>
                  <a:gs pos="100000">
                    <a:srgbClr val="FFCC66"/>
                  </a:gs>
                </a:gsLst>
                <a:lin ang="18900000" scaled="1"/>
              </a:gradFill>
              <a:ln w="9525" cap="flat" cmpd="sng">
                <a:solidFill>
                  <a:srgbClr val="666699"/>
                </a:solidFill>
                <a:prstDash val="solid"/>
                <a:round/>
                <a:headEnd type="none" w="med" len="med"/>
                <a:tailEnd type="none" w="med" len="med"/>
              </a:ln>
              <a:effectLst>
                <a:outerShdw dist="17961" dir="8100000" algn="ctr" rotWithShape="0">
                  <a:schemeClr val="tx1"/>
                </a:outerShdw>
              </a:effectLst>
            </p:spPr>
            <p:txBody>
              <a:bodyPr wrap="none" anchor="ctr"/>
              <a:lstStyle/>
              <a:p>
                <a:endParaRPr lang="en-GB"/>
              </a:p>
            </p:txBody>
          </p:sp>
        </p:grpSp>
      </p:grpSp>
      <p:grpSp>
        <p:nvGrpSpPr>
          <p:cNvPr id="35" name="Group 47"/>
          <p:cNvGrpSpPr>
            <a:grpSpLocks/>
          </p:cNvGrpSpPr>
          <p:nvPr/>
        </p:nvGrpSpPr>
        <p:grpSpPr bwMode="auto">
          <a:xfrm>
            <a:off x="8512175" y="6342063"/>
            <a:ext cx="304800" cy="244475"/>
            <a:chOff x="768" y="3096"/>
            <a:chExt cx="240" cy="192"/>
          </a:xfrm>
        </p:grpSpPr>
        <p:sp>
          <p:nvSpPr>
            <p:cNvPr id="36" name="Oval 48"/>
            <p:cNvSpPr>
              <a:spLocks noChangeArrowheads="1"/>
            </p:cNvSpPr>
            <p:nvPr/>
          </p:nvSpPr>
          <p:spPr bwMode="auto">
            <a:xfrm>
              <a:off x="768" y="3096"/>
              <a:ext cx="240" cy="192"/>
            </a:xfrm>
            <a:prstGeom prst="ellipse">
              <a:avLst/>
            </a:prstGeom>
            <a:gradFill rotWithShape="0">
              <a:gsLst>
                <a:gs pos="0">
                  <a:srgbClr val="666699"/>
                </a:gs>
                <a:gs pos="100000">
                  <a:srgbClr val="99CCFF"/>
                </a:gs>
              </a:gsLst>
              <a:lin ang="18900000" scaled="1"/>
            </a:gra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dist="17961" dir="2700000" algn="ctr" rotWithShape="0">
                      <a:srgbClr val="969696"/>
                    </a:outerShdw>
                  </a:effectLst>
                </a14:hiddenEffects>
              </a:ext>
            </a:extLst>
          </p:spPr>
          <p:txBody>
            <a:bodyPr wrap="none" anchor="ctr"/>
            <a:lstStyle/>
            <a:p>
              <a:endParaRPr lang="en-GB"/>
            </a:p>
          </p:txBody>
        </p:sp>
        <p:sp>
          <p:nvSpPr>
            <p:cNvPr id="37" name="Rectangle 49"/>
            <p:cNvSpPr>
              <a:spLocks noChangeArrowheads="1"/>
            </p:cNvSpPr>
            <p:nvPr/>
          </p:nvSpPr>
          <p:spPr bwMode="auto">
            <a:xfrm>
              <a:off x="840" y="3144"/>
              <a:ext cx="96" cy="96"/>
            </a:xfrm>
            <a:prstGeom prst="rect">
              <a:avLst/>
            </a:prstGeom>
            <a:gradFill rotWithShape="1">
              <a:gsLst>
                <a:gs pos="0">
                  <a:srgbClr val="FFFFCC"/>
                </a:gs>
                <a:gs pos="100000">
                  <a:srgbClr val="FFCC66"/>
                </a:gs>
              </a:gsLst>
              <a:lin ang="18900000" scaled="1"/>
            </a:gradFill>
            <a:ln w="9525" algn="ctr">
              <a:solidFill>
                <a:srgbClr val="666699"/>
              </a:solidFill>
              <a:miter lim="800000"/>
              <a:headEnd/>
              <a:tailEnd/>
            </a:ln>
            <a:effectLst>
              <a:outerShdw dist="17961" dir="8100000" algn="ctr" rotWithShape="0">
                <a:schemeClr val="tx1"/>
              </a:outerShdw>
            </a:effectLst>
          </p:spPr>
          <p:txBody>
            <a:bodyPr wrap="none" anchor="ctr"/>
            <a:lstStyle/>
            <a:p>
              <a:endParaRPr lang="en-GB"/>
            </a:p>
          </p:txBody>
        </p:sp>
      </p:grpSp>
    </p:spTree>
    <p:extLst>
      <p:ext uri="{BB962C8B-B14F-4D97-AF65-F5344CB8AC3E}">
        <p14:creationId xmlns:p14="http://schemas.microsoft.com/office/powerpoint/2010/main" xmlns="" val="2767424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10"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xit" presetSubtype="0" fill="hold" grpId="0" nodeType="withEffect">
                                  <p:stCondLst>
                                    <p:cond delay="0"/>
                                  </p:stCondLst>
                                  <p:childTnLst>
                                    <p:animEffect transition="out" filter="fade">
                                      <p:cBhvr>
                                        <p:cTn id="15" dur="500"/>
                                        <p:tgtEl>
                                          <p:spTgt spid="27"/>
                                        </p:tgtEl>
                                      </p:cBhvr>
                                    </p:animEffect>
                                    <p:set>
                                      <p:cBhvr>
                                        <p:cTn id="16" dur="1" fill="hold">
                                          <p:stCondLst>
                                            <p:cond delay="499"/>
                                          </p:stCondLst>
                                        </p:cTn>
                                        <p:tgtEl>
                                          <p:spTgt spid="27"/>
                                        </p:tgtEl>
                                        <p:attrNameLst>
                                          <p:attrName>style.visibility</p:attrName>
                                        </p:attrNameLst>
                                      </p:cBhvr>
                                      <p:to>
                                        <p:strVal val="hidden"/>
                                      </p:to>
                                    </p:set>
                                  </p:childTnLst>
                                </p:cTn>
                              </p:par>
                            </p:childTnLst>
                          </p:cTn>
                        </p:par>
                        <p:par>
                          <p:cTn id="17" fill="hold">
                            <p:stCondLst>
                              <p:cond delay="500"/>
                            </p:stCondLst>
                            <p:childTnLst>
                              <p:par>
                                <p:cTn id="18" presetID="1" presetClass="entr" presetSubtype="0"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Line 35"/>
          <p:cNvSpPr>
            <a:spLocks noChangeShapeType="1"/>
          </p:cNvSpPr>
          <p:nvPr/>
        </p:nvSpPr>
        <p:spPr bwMode="auto">
          <a:xfrm>
            <a:off x="1195852" y="1980248"/>
            <a:ext cx="1970882" cy="0"/>
          </a:xfrm>
          <a:prstGeom prst="line">
            <a:avLst/>
          </a:prstGeom>
          <a:noFill/>
          <a:ln w="76200" cap="rnd">
            <a:solidFill>
              <a:srgbClr val="CC0000"/>
            </a:solidFill>
            <a:prstDash val="sysDot"/>
            <a:round/>
            <a:headEnd/>
            <a:tailEnd/>
          </a:ln>
          <a:extLst>
            <a:ext uri="{909E8E84-426E-40DD-AFC4-6F175D3DCCD1}">
              <a14:hiddenFill xmlns:a14="http://schemas.microsoft.com/office/drawing/2010/main" xmlns="">
                <a:noFill/>
              </a14:hiddenFill>
            </a:ext>
          </a:extLst>
        </p:spPr>
        <p:txBody>
          <a:bodyPr wrap="none" anchor="ctr"/>
          <a:lstStyle/>
          <a:p>
            <a:endParaRPr lang="en-GB" sz="1600"/>
          </a:p>
        </p:txBody>
      </p:sp>
      <p:sp>
        <p:nvSpPr>
          <p:cNvPr id="89" name="Line 35"/>
          <p:cNvSpPr>
            <a:spLocks noChangeShapeType="1"/>
          </p:cNvSpPr>
          <p:nvPr/>
        </p:nvSpPr>
        <p:spPr bwMode="auto">
          <a:xfrm>
            <a:off x="1274036" y="3286887"/>
            <a:ext cx="1970882" cy="0"/>
          </a:xfrm>
          <a:prstGeom prst="line">
            <a:avLst/>
          </a:prstGeom>
          <a:noFill/>
          <a:ln w="76200" cap="rnd">
            <a:solidFill>
              <a:srgbClr val="CC0000"/>
            </a:solidFill>
            <a:prstDash val="sysDot"/>
            <a:round/>
            <a:headEnd/>
            <a:tailEnd/>
          </a:ln>
          <a:extLst>
            <a:ext uri="{909E8E84-426E-40DD-AFC4-6F175D3DCCD1}">
              <a14:hiddenFill xmlns:a14="http://schemas.microsoft.com/office/drawing/2010/main" xmlns="">
                <a:noFill/>
              </a14:hiddenFill>
            </a:ext>
          </a:extLst>
        </p:spPr>
        <p:txBody>
          <a:bodyPr wrap="none" anchor="ctr"/>
          <a:lstStyle/>
          <a:p>
            <a:endParaRPr lang="en-GB" sz="1600"/>
          </a:p>
        </p:txBody>
      </p:sp>
      <p:sp>
        <p:nvSpPr>
          <p:cNvPr id="88" name="Line 35"/>
          <p:cNvSpPr>
            <a:spLocks noChangeShapeType="1"/>
          </p:cNvSpPr>
          <p:nvPr/>
        </p:nvSpPr>
        <p:spPr bwMode="auto">
          <a:xfrm>
            <a:off x="1317296" y="4621502"/>
            <a:ext cx="1970882" cy="0"/>
          </a:xfrm>
          <a:prstGeom prst="line">
            <a:avLst/>
          </a:prstGeom>
          <a:noFill/>
          <a:ln w="76200" cap="rnd">
            <a:solidFill>
              <a:srgbClr val="CC0000"/>
            </a:solidFill>
            <a:prstDash val="sysDot"/>
            <a:round/>
            <a:headEnd/>
            <a:tailEnd/>
          </a:ln>
          <a:extLst>
            <a:ext uri="{909E8E84-426E-40DD-AFC4-6F175D3DCCD1}">
              <a14:hiddenFill xmlns:a14="http://schemas.microsoft.com/office/drawing/2010/main" xmlns="">
                <a:noFill/>
              </a14:hiddenFill>
            </a:ext>
          </a:extLst>
        </p:spPr>
        <p:txBody>
          <a:bodyPr wrap="none" anchor="ctr"/>
          <a:lstStyle/>
          <a:p>
            <a:endParaRPr lang="en-GB" sz="1600"/>
          </a:p>
        </p:txBody>
      </p:sp>
      <p:sp>
        <p:nvSpPr>
          <p:cNvPr id="87" name="Line 35"/>
          <p:cNvSpPr>
            <a:spLocks noChangeShapeType="1"/>
          </p:cNvSpPr>
          <p:nvPr/>
        </p:nvSpPr>
        <p:spPr bwMode="auto">
          <a:xfrm>
            <a:off x="1348252" y="5911563"/>
            <a:ext cx="1970882" cy="0"/>
          </a:xfrm>
          <a:prstGeom prst="line">
            <a:avLst/>
          </a:prstGeom>
          <a:noFill/>
          <a:ln w="76200" cap="rnd">
            <a:solidFill>
              <a:srgbClr val="CC0000"/>
            </a:solidFill>
            <a:prstDash val="sysDot"/>
            <a:round/>
            <a:headEnd/>
            <a:tailEnd/>
          </a:ln>
          <a:extLst>
            <a:ext uri="{909E8E84-426E-40DD-AFC4-6F175D3DCCD1}">
              <a14:hiddenFill xmlns:a14="http://schemas.microsoft.com/office/drawing/2010/main" xmlns="">
                <a:noFill/>
              </a14:hiddenFill>
            </a:ext>
          </a:extLst>
        </p:spPr>
        <p:txBody>
          <a:bodyPr wrap="none" anchor="ctr"/>
          <a:lstStyle/>
          <a:p>
            <a:endParaRPr lang="en-GB" sz="1600"/>
          </a:p>
        </p:txBody>
      </p:sp>
      <p:sp>
        <p:nvSpPr>
          <p:cNvPr id="86" name="Line 35"/>
          <p:cNvSpPr>
            <a:spLocks noChangeShapeType="1"/>
          </p:cNvSpPr>
          <p:nvPr/>
        </p:nvSpPr>
        <p:spPr bwMode="auto">
          <a:xfrm>
            <a:off x="1274037" y="2603424"/>
            <a:ext cx="0" cy="3319395"/>
          </a:xfrm>
          <a:prstGeom prst="line">
            <a:avLst/>
          </a:prstGeom>
          <a:noFill/>
          <a:ln w="76200" cap="rnd">
            <a:solidFill>
              <a:srgbClr val="CC0000"/>
            </a:solidFill>
            <a:prstDash val="sysDot"/>
            <a:round/>
            <a:headEnd/>
            <a:tailEnd/>
          </a:ln>
          <a:extLst>
            <a:ext uri="{909E8E84-426E-40DD-AFC4-6F175D3DCCD1}">
              <a14:hiddenFill xmlns:a14="http://schemas.microsoft.com/office/drawing/2010/main" xmlns="">
                <a:noFill/>
              </a14:hiddenFill>
            </a:ext>
          </a:extLst>
        </p:spPr>
        <p:txBody>
          <a:bodyPr wrap="none" anchor="ctr"/>
          <a:lstStyle/>
          <a:p>
            <a:endParaRPr lang="en-GB" sz="1600"/>
          </a:p>
        </p:txBody>
      </p:sp>
      <p:sp>
        <p:nvSpPr>
          <p:cNvPr id="4" name="Title 1"/>
          <p:cNvSpPr>
            <a:spLocks noGrp="1"/>
          </p:cNvSpPr>
          <p:nvPr>
            <p:ph type="title"/>
          </p:nvPr>
        </p:nvSpPr>
        <p:spPr>
          <a:xfrm>
            <a:off x="460375" y="0"/>
            <a:ext cx="7773988" cy="741363"/>
          </a:xfrm>
        </p:spPr>
        <p:txBody>
          <a:bodyPr/>
          <a:lstStyle/>
          <a:p>
            <a:r>
              <a:rPr lang="en-GB" dirty="0"/>
              <a:t>Discussion: Planning Group </a:t>
            </a:r>
            <a:r>
              <a:rPr lang="en-GB" dirty="0" smtClean="0"/>
              <a:t>Policies (2)</a:t>
            </a:r>
            <a:endParaRPr lang="en-GB" dirty="0"/>
          </a:p>
        </p:txBody>
      </p:sp>
      <p:grpSp>
        <p:nvGrpSpPr>
          <p:cNvPr id="48" name="Group 47"/>
          <p:cNvGrpSpPr/>
          <p:nvPr/>
        </p:nvGrpSpPr>
        <p:grpSpPr>
          <a:xfrm>
            <a:off x="2302737" y="2767842"/>
            <a:ext cx="1466850" cy="1010497"/>
            <a:chOff x="1745226" y="1524000"/>
            <a:chExt cx="5530645" cy="3810000"/>
          </a:xfrm>
        </p:grpSpPr>
        <p:pic>
          <p:nvPicPr>
            <p:cNvPr id="47" name="Picture 4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667000" y="1524000"/>
              <a:ext cx="3810000" cy="3810000"/>
            </a:xfrm>
            <a:prstGeom prst="rect">
              <a:avLst/>
            </a:prstGeom>
          </p:spPr>
        </p:pic>
        <p:sp>
          <p:nvSpPr>
            <p:cNvPr id="45" name="AutoShape 61"/>
            <p:cNvSpPr>
              <a:spLocks noChangeArrowheads="1"/>
            </p:cNvSpPr>
            <p:nvPr/>
          </p:nvSpPr>
          <p:spPr bwMode="auto">
            <a:xfrm>
              <a:off x="1745226" y="2736845"/>
              <a:ext cx="5530645" cy="1429571"/>
            </a:xfrm>
            <a:prstGeom prst="roundRect">
              <a:avLst>
                <a:gd name="adj" fmla="val 10921"/>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lgn="ctr">
                <a:defRPr/>
              </a:pPr>
              <a:r>
                <a:rPr lang="en-US" dirty="0" smtClean="0"/>
                <a:t>Marketing</a:t>
              </a:r>
              <a:endParaRPr lang="en-US" dirty="0"/>
            </a:p>
          </p:txBody>
        </p:sp>
      </p:grpSp>
      <p:grpSp>
        <p:nvGrpSpPr>
          <p:cNvPr id="52" name="Group 51"/>
          <p:cNvGrpSpPr/>
          <p:nvPr/>
        </p:nvGrpSpPr>
        <p:grpSpPr>
          <a:xfrm>
            <a:off x="2302737" y="1475000"/>
            <a:ext cx="1466850" cy="1010497"/>
            <a:chOff x="1745226" y="1524000"/>
            <a:chExt cx="5530645" cy="3810000"/>
          </a:xfrm>
        </p:grpSpPr>
        <p:pic>
          <p:nvPicPr>
            <p:cNvPr id="53" name="Picture 5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667000" y="1524000"/>
              <a:ext cx="3810000" cy="3810000"/>
            </a:xfrm>
            <a:prstGeom prst="rect">
              <a:avLst/>
            </a:prstGeom>
          </p:spPr>
        </p:pic>
        <p:sp>
          <p:nvSpPr>
            <p:cNvPr id="54" name="AutoShape 61"/>
            <p:cNvSpPr>
              <a:spLocks noChangeArrowheads="1"/>
            </p:cNvSpPr>
            <p:nvPr/>
          </p:nvSpPr>
          <p:spPr bwMode="auto">
            <a:xfrm>
              <a:off x="1745226" y="2736845"/>
              <a:ext cx="5530645" cy="1429571"/>
            </a:xfrm>
            <a:prstGeom prst="roundRect">
              <a:avLst>
                <a:gd name="adj" fmla="val 10921"/>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lgn="ctr">
                <a:defRPr/>
              </a:pPr>
              <a:r>
                <a:rPr lang="en-US" dirty="0" smtClean="0"/>
                <a:t>IT</a:t>
              </a:r>
              <a:endParaRPr lang="en-US" dirty="0"/>
            </a:p>
          </p:txBody>
        </p:sp>
      </p:grpSp>
      <p:grpSp>
        <p:nvGrpSpPr>
          <p:cNvPr id="55" name="Group 54"/>
          <p:cNvGrpSpPr/>
          <p:nvPr/>
        </p:nvGrpSpPr>
        <p:grpSpPr>
          <a:xfrm>
            <a:off x="2302737" y="5411568"/>
            <a:ext cx="1466850" cy="1010497"/>
            <a:chOff x="1745226" y="1524000"/>
            <a:chExt cx="5530645" cy="3810001"/>
          </a:xfrm>
        </p:grpSpPr>
        <p:pic>
          <p:nvPicPr>
            <p:cNvPr id="56" name="Picture 5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667000" y="1524000"/>
              <a:ext cx="3810001" cy="3810001"/>
            </a:xfrm>
            <a:prstGeom prst="rect">
              <a:avLst/>
            </a:prstGeom>
          </p:spPr>
        </p:pic>
        <p:sp>
          <p:nvSpPr>
            <p:cNvPr id="57" name="AutoShape 61"/>
            <p:cNvSpPr>
              <a:spLocks noChangeArrowheads="1"/>
            </p:cNvSpPr>
            <p:nvPr/>
          </p:nvSpPr>
          <p:spPr bwMode="auto">
            <a:xfrm>
              <a:off x="1745226" y="2736847"/>
              <a:ext cx="5530645" cy="1429571"/>
            </a:xfrm>
            <a:prstGeom prst="roundRect">
              <a:avLst>
                <a:gd name="adj" fmla="val 10921"/>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lgn="ctr">
                <a:defRPr/>
              </a:pPr>
              <a:r>
                <a:rPr lang="en-US" dirty="0" smtClean="0"/>
                <a:t>Research</a:t>
              </a:r>
              <a:endParaRPr lang="en-US" dirty="0"/>
            </a:p>
          </p:txBody>
        </p:sp>
      </p:grpSp>
      <p:grpSp>
        <p:nvGrpSpPr>
          <p:cNvPr id="58" name="Group 57"/>
          <p:cNvGrpSpPr/>
          <p:nvPr/>
        </p:nvGrpSpPr>
        <p:grpSpPr>
          <a:xfrm>
            <a:off x="2302737" y="4110251"/>
            <a:ext cx="1466850" cy="1010497"/>
            <a:chOff x="1745226" y="1524000"/>
            <a:chExt cx="5530645" cy="3810000"/>
          </a:xfrm>
        </p:grpSpPr>
        <p:pic>
          <p:nvPicPr>
            <p:cNvPr id="59" name="Picture 5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667000" y="1524000"/>
              <a:ext cx="3810000" cy="3810000"/>
            </a:xfrm>
            <a:prstGeom prst="rect">
              <a:avLst/>
            </a:prstGeom>
          </p:spPr>
        </p:pic>
        <p:sp>
          <p:nvSpPr>
            <p:cNvPr id="60" name="AutoShape 61"/>
            <p:cNvSpPr>
              <a:spLocks noChangeArrowheads="1"/>
            </p:cNvSpPr>
            <p:nvPr/>
          </p:nvSpPr>
          <p:spPr bwMode="auto">
            <a:xfrm>
              <a:off x="1745226" y="2736845"/>
              <a:ext cx="5530645" cy="1429571"/>
            </a:xfrm>
            <a:prstGeom prst="roundRect">
              <a:avLst>
                <a:gd name="adj" fmla="val 10921"/>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lgn="ctr">
                <a:defRPr/>
              </a:pPr>
              <a:r>
                <a:rPr lang="en-US" dirty="0" smtClean="0"/>
                <a:t>Production</a:t>
              </a:r>
              <a:endParaRPr lang="en-US" dirty="0"/>
            </a:p>
          </p:txBody>
        </p:sp>
      </p:grpSp>
      <p:pic>
        <p:nvPicPr>
          <p:cNvPr id="84" name="Picture 8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73937" y="944966"/>
            <a:ext cx="1600200" cy="1412177"/>
          </a:xfrm>
          <a:prstGeom prst="rect">
            <a:avLst/>
          </a:prstGeom>
        </p:spPr>
      </p:pic>
      <p:sp>
        <p:nvSpPr>
          <p:cNvPr id="85" name="AutoShape 61"/>
          <p:cNvSpPr>
            <a:spLocks noChangeArrowheads="1"/>
          </p:cNvSpPr>
          <p:nvPr/>
        </p:nvSpPr>
        <p:spPr bwMode="auto">
          <a:xfrm>
            <a:off x="340587" y="2184323"/>
            <a:ext cx="1866899" cy="419101"/>
          </a:xfrm>
          <a:prstGeom prst="roundRect">
            <a:avLst>
              <a:gd name="adj" fmla="val 10921"/>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lgn="ctr">
              <a:defRPr/>
            </a:pPr>
            <a:r>
              <a:rPr lang="en-US" sz="1600" dirty="0" smtClean="0"/>
              <a:t>Contoso.com</a:t>
            </a:r>
            <a:endParaRPr lang="en-US" sz="1600" dirty="0"/>
          </a:p>
        </p:txBody>
      </p:sp>
      <p:pic>
        <p:nvPicPr>
          <p:cNvPr id="106" name="Picture 10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319134" y="1796674"/>
            <a:ext cx="978719" cy="707802"/>
          </a:xfrm>
          <a:prstGeom prst="rect">
            <a:avLst/>
          </a:prstGeom>
        </p:spPr>
      </p:pic>
      <p:pic>
        <p:nvPicPr>
          <p:cNvPr id="107" name="Picture 10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288178" y="3167563"/>
            <a:ext cx="978719" cy="707802"/>
          </a:xfrm>
          <a:prstGeom prst="rect">
            <a:avLst/>
          </a:prstGeom>
        </p:spPr>
      </p:pic>
      <p:pic>
        <p:nvPicPr>
          <p:cNvPr id="108" name="Picture 10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319134" y="4461402"/>
            <a:ext cx="978719" cy="707802"/>
          </a:xfrm>
          <a:prstGeom prst="rect">
            <a:avLst/>
          </a:prstGeom>
        </p:spPr>
      </p:pic>
      <p:pic>
        <p:nvPicPr>
          <p:cNvPr id="109" name="Picture 10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319134" y="5759307"/>
            <a:ext cx="978719" cy="707802"/>
          </a:xfrm>
          <a:prstGeom prst="rect">
            <a:avLst/>
          </a:prstGeom>
        </p:spPr>
      </p:pic>
      <p:sp>
        <p:nvSpPr>
          <p:cNvPr id="113" name="Rectangle 112"/>
          <p:cNvSpPr/>
          <p:nvPr/>
        </p:nvSpPr>
        <p:spPr bwMode="auto">
          <a:xfrm>
            <a:off x="5391150" y="1796674"/>
            <a:ext cx="3562350" cy="4470776"/>
          </a:xfrm>
          <a:prstGeom prst="rect">
            <a:avLst/>
          </a:prstGeom>
          <a:solidFill>
            <a:schemeClr val="accent1"/>
          </a:solidFill>
          <a:ln w="9525" cap="flat" cmpd="sng" algn="ctr">
            <a:noFill/>
            <a:prstDash val="solid"/>
            <a:round/>
            <a:headEnd type="none" w="med" len="med"/>
            <a:tailEnd type="none" w="med" len="med"/>
          </a:ln>
          <a:effectLst/>
        </p:spPr>
        <p:txBody>
          <a:bodyPr vert="horz" wrap="square" lIns="182880" tIns="45720" rIns="18288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800" b="1" i="0" u="none" strike="noStrike" cap="none" normalizeH="0" baseline="0" smtClean="0">
              <a:ln>
                <a:noFill/>
              </a:ln>
              <a:solidFill>
                <a:schemeClr val="tx1"/>
              </a:solidFill>
              <a:effectLst/>
              <a:latin typeface="Verdana" pitchFamily="34" charset="0"/>
            </a:endParaRPr>
          </a:p>
        </p:txBody>
      </p:sp>
      <p:pic>
        <p:nvPicPr>
          <p:cNvPr id="114" name="Picture 11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041075" y="2404640"/>
            <a:ext cx="2262499" cy="2698061"/>
          </a:xfrm>
          <a:prstGeom prst="rect">
            <a:avLst/>
          </a:prstGeom>
        </p:spPr>
      </p:pic>
    </p:spTree>
    <p:extLst>
      <p:ext uri="{BB962C8B-B14F-4D97-AF65-F5344CB8AC3E}">
        <p14:creationId xmlns:p14="http://schemas.microsoft.com/office/powerpoint/2010/main" xmlns="" val="31425526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3: </a:t>
            </a:r>
            <a:r>
              <a:rPr lang="en-US" dirty="0"/>
              <a:t>Planning the Management of Group Policy Objects</a:t>
            </a:r>
            <a:endParaRPr lang="en-US" dirty="0" smtClean="0"/>
          </a:p>
        </p:txBody>
      </p:sp>
      <p:sp>
        <p:nvSpPr>
          <p:cNvPr id="6147" name="Rectangle 3"/>
          <p:cNvSpPr>
            <a:spLocks noGrp="1" noChangeArrowheads="1"/>
          </p:cNvSpPr>
          <p:nvPr>
            <p:ph type="body" idx="1"/>
          </p:nvPr>
        </p:nvSpPr>
        <p:spPr/>
        <p:txBody>
          <a:bodyPr/>
          <a:lstStyle/>
          <a:p>
            <a:r>
              <a:rPr lang="en-GB" dirty="0"/>
              <a:t>Considerations for Administering Group Policy Objects</a:t>
            </a:r>
          </a:p>
          <a:p>
            <a:r>
              <a:rPr lang="en-CA" dirty="0"/>
              <a:t>Considerations for </a:t>
            </a:r>
            <a:r>
              <a:rPr lang="en-CA" dirty="0" smtClean="0"/>
              <a:t>Re-using </a:t>
            </a:r>
            <a:r>
              <a:rPr lang="en-CA" dirty="0"/>
              <a:t>or Copying GPOs</a:t>
            </a:r>
          </a:p>
          <a:p>
            <a:r>
              <a:rPr lang="en-CA" dirty="0"/>
              <a:t>Considerations for Backing Up and Restoring GPOs</a:t>
            </a:r>
          </a:p>
          <a:p>
            <a:r>
              <a:rPr lang="en-CA" dirty="0"/>
              <a:t>Considerations for Delegating Management of GPOs</a:t>
            </a:r>
          </a:p>
          <a:p>
            <a:r>
              <a:rPr lang="en-CA" dirty="0"/>
              <a:t>Discussion: Managing Group Policy</a:t>
            </a:r>
            <a:endParaRPr lang="en-GB" dirty="0"/>
          </a:p>
          <a:p>
            <a:r>
              <a:rPr lang="en-US" dirty="0" smtClean="0"/>
              <a:t>Introduction </a:t>
            </a:r>
            <a:r>
              <a:rPr lang="en-US" dirty="0"/>
              <a:t>to Advanced Group Policy Management</a:t>
            </a:r>
            <a:endParaRPr lang="en-GB" dirty="0"/>
          </a:p>
          <a:p>
            <a:pPr eaLnBrk="1" hangingPunct="1"/>
            <a:endParaRPr lang="en-GB" dirty="0" smtClean="0"/>
          </a:p>
        </p:txBody>
      </p:sp>
    </p:spTree>
    <p:extLst>
      <p:ext uri="{BB962C8B-B14F-4D97-AF65-F5344CB8AC3E}">
        <p14:creationId xmlns:p14="http://schemas.microsoft.com/office/powerpoint/2010/main" xmlns="" val="24729052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mtClean="0"/>
              <a:t>Module Overview</a:t>
            </a:r>
          </a:p>
        </p:txBody>
      </p:sp>
      <p:sp>
        <p:nvSpPr>
          <p:cNvPr id="5123" name="Rectangle 3"/>
          <p:cNvSpPr>
            <a:spLocks noGrp="1" noChangeArrowheads="1"/>
          </p:cNvSpPr>
          <p:nvPr>
            <p:ph type="body" idx="1"/>
          </p:nvPr>
        </p:nvSpPr>
        <p:spPr/>
        <p:txBody>
          <a:bodyPr/>
          <a:lstStyle/>
          <a:p>
            <a:r>
              <a:rPr lang="en-US" dirty="0"/>
              <a:t>Planning Group Policy Settings </a:t>
            </a:r>
            <a:endParaRPr lang="en-US" dirty="0" smtClean="0"/>
          </a:p>
          <a:p>
            <a:r>
              <a:rPr lang="en-US" dirty="0"/>
              <a:t>Planning Group Policy Assignment </a:t>
            </a:r>
            <a:endParaRPr lang="en-US" dirty="0" smtClean="0"/>
          </a:p>
          <a:p>
            <a:r>
              <a:rPr lang="en-US" dirty="0" smtClean="0"/>
              <a:t>Planning </a:t>
            </a:r>
            <a:r>
              <a:rPr lang="en-US" dirty="0"/>
              <a:t>the Management of Group Policy Objects</a:t>
            </a:r>
            <a:endParaRPr lang="en-US" dirty="0" smtClean="0"/>
          </a:p>
          <a:p>
            <a:endParaRPr lang="en-US" dirty="0" smtClean="0"/>
          </a:p>
          <a:p>
            <a:pPr eaLnBrk="1" hangingPunct="1"/>
            <a:endParaRPr lang="en-US" dirty="0" smtClean="0"/>
          </a:p>
        </p:txBody>
      </p:sp>
    </p:spTree>
    <p:extLst>
      <p:ext uri="{BB962C8B-B14F-4D97-AF65-F5344CB8AC3E}">
        <p14:creationId xmlns:p14="http://schemas.microsoft.com/office/powerpoint/2010/main" xmlns="" val="448382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Considerations for Administering Group Policy Objects</a:t>
            </a:r>
          </a:p>
        </p:txBody>
      </p:sp>
      <p:sp>
        <p:nvSpPr>
          <p:cNvPr id="4" name="AutoShape 5"/>
          <p:cNvSpPr>
            <a:spLocks noChangeArrowheads="1"/>
          </p:cNvSpPr>
          <p:nvPr/>
        </p:nvSpPr>
        <p:spPr bwMode="auto">
          <a:xfrm>
            <a:off x="315913" y="2004219"/>
            <a:ext cx="8537575" cy="2871788"/>
          </a:xfrm>
          <a:prstGeom prst="roundRect">
            <a:avLst>
              <a:gd name="adj" fmla="val 4167"/>
            </a:avLst>
          </a:prstGeom>
          <a:solidFill>
            <a:srgbClr val="DEE7F1"/>
          </a:solidFill>
          <a:ln w="9525" algn="ctr">
            <a:solidFill>
              <a:srgbClr val="333333"/>
            </a:solidFill>
            <a:round/>
            <a:headEnd/>
            <a:tailEnd/>
          </a:ln>
        </p:spPr>
        <p:txBody>
          <a:bodyPr/>
          <a:lstStyle/>
          <a:p>
            <a:pPr marL="174625" indent="-174625" algn="l">
              <a:lnSpc>
                <a:spcPct val="90000"/>
              </a:lnSpc>
              <a:spcBef>
                <a:spcPct val="70000"/>
              </a:spcBef>
              <a:buClr>
                <a:schemeClr val="hlink"/>
              </a:buClr>
              <a:buSzPct val="90000"/>
              <a:defRPr/>
            </a:pPr>
            <a:r>
              <a:rPr lang="en-US" sz="2000" kern="0" dirty="0"/>
              <a:t>Considerations</a:t>
            </a:r>
          </a:p>
        </p:txBody>
      </p:sp>
      <p:sp>
        <p:nvSpPr>
          <p:cNvPr id="5" name="AutoShape 6"/>
          <p:cNvSpPr>
            <a:spLocks noChangeArrowheads="1"/>
          </p:cNvSpPr>
          <p:nvPr/>
        </p:nvSpPr>
        <p:spPr bwMode="auto">
          <a:xfrm>
            <a:off x="576263" y="2489200"/>
            <a:ext cx="7937500" cy="2147094"/>
          </a:xfrm>
          <a:prstGeom prst="roundRect">
            <a:avLst>
              <a:gd name="adj" fmla="val 4167"/>
            </a:avLst>
          </a:prstGeom>
          <a:solidFill>
            <a:srgbClr val="F2E7CE"/>
          </a:solidFill>
          <a:ln w="9525" algn="ctr">
            <a:solidFill>
              <a:srgbClr val="333333"/>
            </a:solidFill>
            <a:round/>
            <a:headEnd/>
            <a:tailEnd/>
          </a:ln>
        </p:spPr>
        <p:txBody>
          <a:bodyPr anchor="ctr"/>
          <a:lstStyle/>
          <a:p>
            <a:pPr marL="228600" indent="-228600" algn="l">
              <a:lnSpc>
                <a:spcPct val="90000"/>
              </a:lnSpc>
              <a:spcBef>
                <a:spcPct val="40000"/>
              </a:spcBef>
              <a:buClr>
                <a:srgbClr val="006699"/>
              </a:buClr>
              <a:buFontTx/>
              <a:buChar char="•"/>
            </a:pPr>
            <a:r>
              <a:rPr lang="en-US" dirty="0">
                <a:cs typeface="Times New Roman" pitchFamily="18" charset="0"/>
              </a:rPr>
              <a:t>GPMC can be installed on Windows Vista </a:t>
            </a:r>
            <a:r>
              <a:rPr lang="en-US" dirty="0" smtClean="0">
                <a:cs typeface="Times New Roman" pitchFamily="18" charset="0"/>
              </a:rPr>
              <a:t>SP1 and later</a:t>
            </a:r>
            <a:endParaRPr lang="en-US" dirty="0">
              <a:cs typeface="Times New Roman" pitchFamily="18" charset="0"/>
            </a:endParaRPr>
          </a:p>
          <a:p>
            <a:pPr marL="228600" indent="-228600" algn="l">
              <a:lnSpc>
                <a:spcPct val="90000"/>
              </a:lnSpc>
              <a:spcBef>
                <a:spcPct val="40000"/>
              </a:spcBef>
              <a:buClr>
                <a:srgbClr val="006699"/>
              </a:buClr>
              <a:buFontTx/>
              <a:buChar char="•"/>
            </a:pPr>
            <a:r>
              <a:rPr lang="en-US" dirty="0">
                <a:cs typeface="Times New Roman" pitchFamily="18" charset="0"/>
              </a:rPr>
              <a:t>A GPO is stored in Active Directory and SYSVOL</a:t>
            </a:r>
          </a:p>
          <a:p>
            <a:pPr marL="228600" indent="-228600" algn="l">
              <a:lnSpc>
                <a:spcPct val="90000"/>
              </a:lnSpc>
              <a:spcBef>
                <a:spcPct val="40000"/>
              </a:spcBef>
              <a:buClr>
                <a:srgbClr val="006699"/>
              </a:buClr>
              <a:buFontTx/>
              <a:buChar char="•"/>
            </a:pPr>
            <a:r>
              <a:rPr lang="en-US" dirty="0">
                <a:cs typeface="Times New Roman" pitchFamily="18" charset="0"/>
              </a:rPr>
              <a:t>New GPOs must be replicated to all domain controllers</a:t>
            </a:r>
          </a:p>
          <a:p>
            <a:pPr marL="228600" indent="-228600" algn="l">
              <a:lnSpc>
                <a:spcPct val="90000"/>
              </a:lnSpc>
              <a:spcBef>
                <a:spcPct val="40000"/>
              </a:spcBef>
              <a:buClr>
                <a:srgbClr val="006699"/>
              </a:buClr>
              <a:buFontTx/>
              <a:buChar char="•"/>
            </a:pPr>
            <a:r>
              <a:rPr lang="en-US" dirty="0" smtClean="0">
                <a:cs typeface="Times New Roman" pitchFamily="18" charset="0"/>
              </a:rPr>
              <a:t>Use </a:t>
            </a:r>
            <a:r>
              <a:rPr lang="en-US" dirty="0">
                <a:cs typeface="Times New Roman" pitchFamily="18" charset="0"/>
              </a:rPr>
              <a:t>Group Policy tools for troubleshooting and planning</a:t>
            </a:r>
          </a:p>
        </p:txBody>
      </p:sp>
    </p:spTree>
    <p:extLst>
      <p:ext uri="{BB962C8B-B14F-4D97-AF65-F5344CB8AC3E}">
        <p14:creationId xmlns:p14="http://schemas.microsoft.com/office/powerpoint/2010/main" xmlns="" val="7841365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Considerations for </a:t>
            </a:r>
            <a:r>
              <a:rPr lang="en-CA" dirty="0" smtClean="0"/>
              <a:t>Re-using </a:t>
            </a:r>
            <a:r>
              <a:rPr lang="en-CA" dirty="0"/>
              <a:t>or Copying GPOs</a:t>
            </a:r>
            <a:endParaRPr lang="en-GB" dirty="0"/>
          </a:p>
        </p:txBody>
      </p:sp>
      <p:sp>
        <p:nvSpPr>
          <p:cNvPr id="4" name="AutoShape 5"/>
          <p:cNvSpPr>
            <a:spLocks noChangeArrowheads="1"/>
          </p:cNvSpPr>
          <p:nvPr/>
        </p:nvSpPr>
        <p:spPr bwMode="auto">
          <a:xfrm>
            <a:off x="315913" y="1282700"/>
            <a:ext cx="8537575" cy="4451350"/>
          </a:xfrm>
          <a:prstGeom prst="roundRect">
            <a:avLst>
              <a:gd name="adj" fmla="val 4167"/>
            </a:avLst>
          </a:prstGeom>
          <a:solidFill>
            <a:srgbClr val="DEE7F1"/>
          </a:solidFill>
          <a:ln w="9525" algn="ctr">
            <a:solidFill>
              <a:srgbClr val="333333"/>
            </a:solidFill>
            <a:round/>
            <a:headEnd/>
            <a:tailEnd/>
          </a:ln>
        </p:spPr>
        <p:txBody>
          <a:bodyPr/>
          <a:lstStyle/>
          <a:p>
            <a:pPr marL="174625" indent="-174625" algn="l">
              <a:lnSpc>
                <a:spcPct val="90000"/>
              </a:lnSpc>
              <a:spcBef>
                <a:spcPct val="70000"/>
              </a:spcBef>
              <a:buClr>
                <a:schemeClr val="hlink"/>
              </a:buClr>
              <a:buSzPct val="90000"/>
            </a:pPr>
            <a:endParaRPr lang="en-US" sz="2000"/>
          </a:p>
        </p:txBody>
      </p:sp>
      <p:sp>
        <p:nvSpPr>
          <p:cNvPr id="5" name="AutoShape 6"/>
          <p:cNvSpPr>
            <a:spLocks noChangeArrowheads="1"/>
          </p:cNvSpPr>
          <p:nvPr/>
        </p:nvSpPr>
        <p:spPr bwMode="auto">
          <a:xfrm>
            <a:off x="549275" y="1463675"/>
            <a:ext cx="7937500" cy="3852863"/>
          </a:xfrm>
          <a:prstGeom prst="roundRect">
            <a:avLst>
              <a:gd name="adj" fmla="val 4167"/>
            </a:avLst>
          </a:prstGeom>
          <a:solidFill>
            <a:srgbClr val="F2E7CE"/>
          </a:solidFill>
          <a:ln w="9525" algn="ctr">
            <a:solidFill>
              <a:srgbClr val="333333"/>
            </a:solidFill>
            <a:round/>
            <a:headEnd/>
            <a:tailEnd/>
          </a:ln>
        </p:spPr>
        <p:txBody>
          <a:bodyPr anchor="ctr"/>
          <a:lstStyle/>
          <a:p>
            <a:pPr marL="228600" indent="-228600" algn="l">
              <a:lnSpc>
                <a:spcPct val="90000"/>
              </a:lnSpc>
              <a:spcBef>
                <a:spcPct val="40000"/>
              </a:spcBef>
              <a:buClr>
                <a:srgbClr val="006699"/>
              </a:buClr>
              <a:buFontTx/>
              <a:buChar char="•"/>
            </a:pPr>
            <a:r>
              <a:rPr lang="en-US">
                <a:cs typeface="Times New Roman" pitchFamily="18" charset="0"/>
              </a:rPr>
              <a:t>A single GPO linked to multiple locations allows for centralized management</a:t>
            </a:r>
          </a:p>
          <a:p>
            <a:pPr marL="228600" indent="-228600" algn="l">
              <a:lnSpc>
                <a:spcPct val="90000"/>
              </a:lnSpc>
              <a:spcBef>
                <a:spcPct val="40000"/>
              </a:spcBef>
              <a:buClr>
                <a:srgbClr val="006699"/>
              </a:buClr>
              <a:buFontTx/>
              <a:buChar char="•"/>
            </a:pPr>
            <a:r>
              <a:rPr lang="en-US">
                <a:cs typeface="Times New Roman" pitchFamily="18" charset="0"/>
              </a:rPr>
              <a:t>You should carefully control the permission on a GPO that is linked to multiple locations</a:t>
            </a:r>
          </a:p>
          <a:p>
            <a:pPr marL="228600" indent="-228600" algn="l">
              <a:lnSpc>
                <a:spcPct val="90000"/>
              </a:lnSpc>
              <a:spcBef>
                <a:spcPct val="40000"/>
              </a:spcBef>
              <a:buClr>
                <a:srgbClr val="006699"/>
              </a:buClr>
              <a:buFontTx/>
              <a:buChar char="•"/>
            </a:pPr>
            <a:r>
              <a:rPr lang="en-US">
                <a:cs typeface="Times New Roman" pitchFamily="18" charset="0"/>
              </a:rPr>
              <a:t>It is difficult to synchronize settings between multiple GPOs</a:t>
            </a:r>
          </a:p>
          <a:p>
            <a:pPr marL="228600" indent="-228600" algn="l">
              <a:lnSpc>
                <a:spcPct val="90000"/>
              </a:lnSpc>
              <a:spcBef>
                <a:spcPct val="40000"/>
              </a:spcBef>
              <a:buClr>
                <a:srgbClr val="006699"/>
              </a:buClr>
              <a:buFontTx/>
              <a:buChar char="•"/>
            </a:pPr>
            <a:r>
              <a:rPr lang="en-US">
                <a:cs typeface="Times New Roman" pitchFamily="18" charset="0"/>
              </a:rPr>
              <a:t>For common settings, use a single GPO linked to multiple locations</a:t>
            </a:r>
          </a:p>
          <a:p>
            <a:pPr marL="228600" indent="-228600" algn="l">
              <a:lnSpc>
                <a:spcPct val="90000"/>
              </a:lnSpc>
              <a:spcBef>
                <a:spcPct val="40000"/>
              </a:spcBef>
              <a:buClr>
                <a:srgbClr val="006699"/>
              </a:buClr>
              <a:buFontTx/>
              <a:buChar char="•"/>
            </a:pPr>
            <a:r>
              <a:rPr lang="en-US">
                <a:cs typeface="Times New Roman" pitchFamily="18" charset="0"/>
              </a:rPr>
              <a:t>For unique settings, use an individual GPO for an OU</a:t>
            </a:r>
          </a:p>
          <a:p>
            <a:pPr marL="228600" indent="-228600" algn="l">
              <a:lnSpc>
                <a:spcPct val="90000"/>
              </a:lnSpc>
              <a:spcBef>
                <a:spcPct val="40000"/>
              </a:spcBef>
              <a:buClr>
                <a:srgbClr val="006699"/>
              </a:buClr>
              <a:buFontTx/>
              <a:buChar char="•"/>
            </a:pPr>
            <a:endParaRPr lang="en-US">
              <a:cs typeface="Times New Roman" pitchFamily="18" charset="0"/>
            </a:endParaRPr>
          </a:p>
        </p:txBody>
      </p:sp>
    </p:spTree>
    <p:extLst>
      <p:ext uri="{BB962C8B-B14F-4D97-AF65-F5344CB8AC3E}">
        <p14:creationId xmlns:p14="http://schemas.microsoft.com/office/powerpoint/2010/main" xmlns="" val="24058472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Considerations for Backing Up and Restoring GPOs</a:t>
            </a:r>
            <a:endParaRPr lang="en-GB" dirty="0"/>
          </a:p>
        </p:txBody>
      </p:sp>
      <p:sp>
        <p:nvSpPr>
          <p:cNvPr id="4" name="AutoShape 5"/>
          <p:cNvSpPr>
            <a:spLocks noChangeArrowheads="1"/>
          </p:cNvSpPr>
          <p:nvPr/>
        </p:nvSpPr>
        <p:spPr bwMode="auto">
          <a:xfrm>
            <a:off x="315913" y="1282700"/>
            <a:ext cx="8537575" cy="4451350"/>
          </a:xfrm>
          <a:prstGeom prst="roundRect">
            <a:avLst>
              <a:gd name="adj" fmla="val 4167"/>
            </a:avLst>
          </a:prstGeom>
          <a:solidFill>
            <a:srgbClr val="DEE7F1"/>
          </a:solidFill>
          <a:ln w="9525" algn="ctr">
            <a:solidFill>
              <a:srgbClr val="333333"/>
            </a:solidFill>
            <a:round/>
            <a:headEnd/>
            <a:tailEnd/>
          </a:ln>
        </p:spPr>
        <p:txBody>
          <a:bodyPr/>
          <a:lstStyle/>
          <a:p>
            <a:pPr marL="174625" indent="-174625" algn="l">
              <a:lnSpc>
                <a:spcPct val="90000"/>
              </a:lnSpc>
              <a:spcBef>
                <a:spcPct val="70000"/>
              </a:spcBef>
              <a:buClr>
                <a:schemeClr val="hlink"/>
              </a:buClr>
              <a:buSzPct val="90000"/>
            </a:pPr>
            <a:endParaRPr lang="en-US" sz="2000"/>
          </a:p>
        </p:txBody>
      </p:sp>
      <p:sp>
        <p:nvSpPr>
          <p:cNvPr id="5" name="AutoShape 6"/>
          <p:cNvSpPr>
            <a:spLocks noChangeArrowheads="1"/>
          </p:cNvSpPr>
          <p:nvPr/>
        </p:nvSpPr>
        <p:spPr bwMode="auto">
          <a:xfrm>
            <a:off x="549275" y="1463675"/>
            <a:ext cx="7937500" cy="3852863"/>
          </a:xfrm>
          <a:prstGeom prst="roundRect">
            <a:avLst>
              <a:gd name="adj" fmla="val 4167"/>
            </a:avLst>
          </a:prstGeom>
          <a:solidFill>
            <a:srgbClr val="F2E7CE"/>
          </a:solidFill>
          <a:ln w="9525" algn="ctr">
            <a:solidFill>
              <a:srgbClr val="333333"/>
            </a:solidFill>
            <a:round/>
            <a:headEnd/>
            <a:tailEnd/>
          </a:ln>
        </p:spPr>
        <p:txBody>
          <a:bodyPr anchor="ctr"/>
          <a:lstStyle/>
          <a:p>
            <a:pPr marL="228600" indent="-228600" algn="l">
              <a:lnSpc>
                <a:spcPct val="90000"/>
              </a:lnSpc>
              <a:spcBef>
                <a:spcPct val="40000"/>
              </a:spcBef>
              <a:buClr>
                <a:srgbClr val="006699"/>
              </a:buClr>
              <a:buFontTx/>
              <a:buChar char="•"/>
            </a:pPr>
            <a:r>
              <a:rPr lang="en-US" dirty="0">
                <a:cs typeface="Times New Roman" pitchFamily="18" charset="0"/>
              </a:rPr>
              <a:t>System state backups of a domain controller are difficult to recover GPOs from</a:t>
            </a:r>
          </a:p>
          <a:p>
            <a:pPr marL="228600" indent="-228600" algn="l">
              <a:lnSpc>
                <a:spcPct val="90000"/>
              </a:lnSpc>
              <a:spcBef>
                <a:spcPct val="40000"/>
              </a:spcBef>
              <a:buClr>
                <a:srgbClr val="006699"/>
              </a:buClr>
              <a:buFontTx/>
              <a:buChar char="•"/>
            </a:pPr>
            <a:r>
              <a:rPr lang="en-US" dirty="0" smtClean="0">
                <a:cs typeface="Times New Roman" pitchFamily="18" charset="0"/>
              </a:rPr>
              <a:t>Back up the GPO </a:t>
            </a:r>
            <a:r>
              <a:rPr lang="en-US" dirty="0">
                <a:cs typeface="Times New Roman" pitchFamily="18" charset="0"/>
              </a:rPr>
              <a:t>with GPMC before making changes</a:t>
            </a:r>
          </a:p>
          <a:p>
            <a:pPr marL="228600" indent="-228600" algn="l">
              <a:lnSpc>
                <a:spcPct val="90000"/>
              </a:lnSpc>
              <a:spcBef>
                <a:spcPct val="40000"/>
              </a:spcBef>
              <a:buClr>
                <a:srgbClr val="006699"/>
              </a:buClr>
              <a:buFontTx/>
              <a:buChar char="•"/>
            </a:pPr>
            <a:r>
              <a:rPr lang="en-US" dirty="0">
                <a:cs typeface="Times New Roman" pitchFamily="18" charset="0"/>
              </a:rPr>
              <a:t>GPO backups can be scheduled with scripts</a:t>
            </a:r>
          </a:p>
          <a:p>
            <a:pPr marL="228600" indent="-228600" algn="l">
              <a:lnSpc>
                <a:spcPct val="90000"/>
              </a:lnSpc>
              <a:spcBef>
                <a:spcPct val="40000"/>
              </a:spcBef>
              <a:buClr>
                <a:srgbClr val="006699"/>
              </a:buClr>
              <a:buFontTx/>
              <a:buChar char="•"/>
            </a:pPr>
            <a:r>
              <a:rPr lang="en-US" dirty="0">
                <a:cs typeface="Times New Roman" pitchFamily="18" charset="0"/>
              </a:rPr>
              <a:t>Only Read permissions are required to back up a GPO</a:t>
            </a:r>
          </a:p>
          <a:p>
            <a:pPr marL="228600" indent="-228600" algn="l">
              <a:lnSpc>
                <a:spcPct val="90000"/>
              </a:lnSpc>
              <a:spcBef>
                <a:spcPct val="40000"/>
              </a:spcBef>
              <a:buClr>
                <a:srgbClr val="006699"/>
              </a:buClr>
              <a:buFontTx/>
              <a:buChar char="•"/>
            </a:pPr>
            <a:r>
              <a:rPr lang="en-US" dirty="0">
                <a:cs typeface="Times New Roman" pitchFamily="18" charset="0"/>
              </a:rPr>
              <a:t>Restoring from backup includes filtering information</a:t>
            </a:r>
          </a:p>
          <a:p>
            <a:pPr marL="228600" indent="-228600" algn="l">
              <a:lnSpc>
                <a:spcPct val="90000"/>
              </a:lnSpc>
              <a:spcBef>
                <a:spcPct val="40000"/>
              </a:spcBef>
              <a:buClr>
                <a:srgbClr val="006699"/>
              </a:buClr>
              <a:buFontTx/>
              <a:buChar char="•"/>
            </a:pPr>
            <a:r>
              <a:rPr lang="en-US" dirty="0">
                <a:cs typeface="Times New Roman" pitchFamily="18" charset="0"/>
              </a:rPr>
              <a:t>Importing settings from backup does not include filtering information</a:t>
            </a:r>
          </a:p>
          <a:p>
            <a:pPr marL="228600" indent="-228600" algn="l">
              <a:lnSpc>
                <a:spcPct val="90000"/>
              </a:lnSpc>
              <a:spcBef>
                <a:spcPct val="40000"/>
              </a:spcBef>
              <a:buClr>
                <a:srgbClr val="006699"/>
              </a:buClr>
              <a:buFontTx/>
              <a:buChar char="•"/>
            </a:pPr>
            <a:r>
              <a:rPr lang="en-US" dirty="0">
                <a:cs typeface="Times New Roman" pitchFamily="18" charset="0"/>
              </a:rPr>
              <a:t>GPO backups can contain multiple versions </a:t>
            </a:r>
          </a:p>
        </p:txBody>
      </p:sp>
    </p:spTree>
    <p:extLst>
      <p:ext uri="{BB962C8B-B14F-4D97-AF65-F5344CB8AC3E}">
        <p14:creationId xmlns:p14="http://schemas.microsoft.com/office/powerpoint/2010/main" xmlns="" val="19636895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Considerations for Delegating Management of GPOs</a:t>
            </a:r>
            <a:endParaRPr lang="en-GB" dirty="0"/>
          </a:p>
        </p:txBody>
      </p:sp>
      <p:sp>
        <p:nvSpPr>
          <p:cNvPr id="4" name="AutoShape 5"/>
          <p:cNvSpPr>
            <a:spLocks noChangeArrowheads="1"/>
          </p:cNvSpPr>
          <p:nvPr/>
        </p:nvSpPr>
        <p:spPr bwMode="auto">
          <a:xfrm>
            <a:off x="315913" y="1282700"/>
            <a:ext cx="8537575" cy="3681413"/>
          </a:xfrm>
          <a:prstGeom prst="roundRect">
            <a:avLst>
              <a:gd name="adj" fmla="val 4167"/>
            </a:avLst>
          </a:prstGeom>
          <a:solidFill>
            <a:srgbClr val="DEE7F1"/>
          </a:solidFill>
          <a:ln w="9525" algn="ctr">
            <a:solidFill>
              <a:srgbClr val="333333"/>
            </a:solidFill>
            <a:round/>
            <a:headEnd/>
            <a:tailEnd/>
          </a:ln>
        </p:spPr>
        <p:txBody>
          <a:bodyPr/>
          <a:lstStyle/>
          <a:p>
            <a:pPr marL="174625" indent="-174625" algn="l">
              <a:lnSpc>
                <a:spcPct val="90000"/>
              </a:lnSpc>
              <a:spcBef>
                <a:spcPct val="70000"/>
              </a:spcBef>
              <a:buClr>
                <a:schemeClr val="hlink"/>
              </a:buClr>
              <a:buSzPct val="90000"/>
            </a:pPr>
            <a:endParaRPr lang="en-US" sz="2000"/>
          </a:p>
        </p:txBody>
      </p:sp>
      <p:sp>
        <p:nvSpPr>
          <p:cNvPr id="5" name="AutoShape 6"/>
          <p:cNvSpPr>
            <a:spLocks noChangeArrowheads="1"/>
          </p:cNvSpPr>
          <p:nvPr/>
        </p:nvSpPr>
        <p:spPr bwMode="auto">
          <a:xfrm>
            <a:off x="549275" y="1646238"/>
            <a:ext cx="7937500" cy="2860675"/>
          </a:xfrm>
          <a:prstGeom prst="roundRect">
            <a:avLst>
              <a:gd name="adj" fmla="val 4167"/>
            </a:avLst>
          </a:prstGeom>
          <a:solidFill>
            <a:srgbClr val="F2E7CE"/>
          </a:solidFill>
          <a:ln w="9525" algn="ctr">
            <a:solidFill>
              <a:srgbClr val="333333"/>
            </a:solidFill>
            <a:round/>
            <a:headEnd/>
            <a:tailEnd/>
          </a:ln>
        </p:spPr>
        <p:txBody>
          <a:bodyPr anchor="ctr"/>
          <a:lstStyle/>
          <a:p>
            <a:pPr marL="228600" indent="-228600" algn="l">
              <a:lnSpc>
                <a:spcPct val="90000"/>
              </a:lnSpc>
              <a:spcBef>
                <a:spcPct val="40000"/>
              </a:spcBef>
              <a:buClr>
                <a:srgbClr val="006699"/>
              </a:buClr>
              <a:buFontTx/>
              <a:buChar char="•"/>
            </a:pPr>
            <a:r>
              <a:rPr lang="en-US">
                <a:cs typeface="Times New Roman" pitchFamily="18" charset="0"/>
              </a:rPr>
              <a:t>You can use GPMC to delegate permissions for managing GPOs </a:t>
            </a:r>
          </a:p>
          <a:p>
            <a:pPr marL="228600" indent="-228600" algn="l">
              <a:lnSpc>
                <a:spcPct val="90000"/>
              </a:lnSpc>
              <a:spcBef>
                <a:spcPct val="40000"/>
              </a:spcBef>
              <a:buClr>
                <a:srgbClr val="006699"/>
              </a:buClr>
              <a:buFontTx/>
              <a:buChar char="•"/>
            </a:pPr>
            <a:r>
              <a:rPr lang="en-US">
                <a:cs typeface="Times New Roman" pitchFamily="18" charset="0"/>
              </a:rPr>
              <a:t>Members of Domain Admins and Group Policy Creator Owners group can create GPOs</a:t>
            </a:r>
          </a:p>
          <a:p>
            <a:pPr marL="228600" indent="-228600" algn="l">
              <a:lnSpc>
                <a:spcPct val="90000"/>
              </a:lnSpc>
              <a:spcBef>
                <a:spcPct val="40000"/>
              </a:spcBef>
              <a:buClr>
                <a:srgbClr val="006699"/>
              </a:buClr>
              <a:buFontTx/>
              <a:buChar char="•"/>
            </a:pPr>
            <a:r>
              <a:rPr lang="en-US">
                <a:cs typeface="Times New Roman" pitchFamily="18" charset="0"/>
              </a:rPr>
              <a:t>Members of Domain Admins, Enterprise Admins, and domain local Administrators can link GPOs in a domain</a:t>
            </a:r>
          </a:p>
          <a:p>
            <a:pPr marL="228600" indent="-228600" algn="l">
              <a:lnSpc>
                <a:spcPct val="90000"/>
              </a:lnSpc>
              <a:spcBef>
                <a:spcPct val="40000"/>
              </a:spcBef>
              <a:buClr>
                <a:srgbClr val="006699"/>
              </a:buClr>
              <a:buFontTx/>
              <a:buChar char="•"/>
            </a:pPr>
            <a:r>
              <a:rPr lang="en-US">
                <a:cs typeface="Times New Roman" pitchFamily="18" charset="0"/>
              </a:rPr>
              <a:t>Members of Domain Admins and Enterprise Admins can edit GPOs</a:t>
            </a:r>
          </a:p>
          <a:p>
            <a:pPr marL="228600" indent="-228600" algn="l">
              <a:lnSpc>
                <a:spcPct val="90000"/>
              </a:lnSpc>
              <a:spcBef>
                <a:spcPct val="40000"/>
              </a:spcBef>
              <a:buClr>
                <a:srgbClr val="006699"/>
              </a:buClr>
              <a:buFontTx/>
              <a:buChar char="•"/>
            </a:pPr>
            <a:endParaRPr lang="en-US">
              <a:cs typeface="Times New Roman" pitchFamily="18" charset="0"/>
            </a:endParaRPr>
          </a:p>
        </p:txBody>
      </p:sp>
    </p:spTree>
    <p:extLst>
      <p:ext uri="{BB962C8B-B14F-4D97-AF65-F5344CB8AC3E}">
        <p14:creationId xmlns:p14="http://schemas.microsoft.com/office/powerpoint/2010/main" xmlns="" val="2760071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Discussion: </a:t>
            </a:r>
            <a:r>
              <a:rPr lang="en-GB" dirty="0" smtClean="0"/>
              <a:t>Managing Group Policy</a:t>
            </a:r>
            <a:endParaRPr lang="en-GB" dirty="0"/>
          </a:p>
        </p:txBody>
      </p:sp>
      <p:pic>
        <p:nvPicPr>
          <p:cNvPr id="4" name="Picture 9" descr="C:\Users\tfrink.NORTHAMERICA\Pictures\MSL Approved graphics from Vendor Resource Toolkit\Graphics\Collection_Group.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3125" y="3303588"/>
            <a:ext cx="3819525" cy="2762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8" descr="C:\Users\tfrink.NORTHAMERICA\Pictures\MSL Approved graphics from Vendor Resource Toolkit\Graphics\ChatBubble.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43125" y="1095375"/>
            <a:ext cx="6523038" cy="2784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Box 10"/>
          <p:cNvSpPr txBox="1">
            <a:spLocks noChangeArrowheads="1"/>
          </p:cNvSpPr>
          <p:nvPr/>
        </p:nvSpPr>
        <p:spPr bwMode="auto">
          <a:xfrm>
            <a:off x="3424238" y="1606550"/>
            <a:ext cx="4054475"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2000" dirty="0" smtClean="0">
                <a:latin typeface="Arial" pitchFamily="34" charset="0"/>
              </a:rPr>
              <a:t>How do you manage GPO in your organization?</a:t>
            </a:r>
            <a:endParaRPr lang="en-US" sz="2000" dirty="0">
              <a:latin typeface="Arial" pitchFamily="34" charset="0"/>
            </a:endParaRPr>
          </a:p>
        </p:txBody>
      </p:sp>
    </p:spTree>
    <p:extLst>
      <p:ext uri="{BB962C8B-B14F-4D97-AF65-F5344CB8AC3E}">
        <p14:creationId xmlns:p14="http://schemas.microsoft.com/office/powerpoint/2010/main" xmlns="" val="249163899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 to Advanced Group Policy Management</a:t>
            </a:r>
            <a:endParaRPr lang="en-GB"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14414" y="976312"/>
            <a:ext cx="7471162" cy="52339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984655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dirty="0" smtClean="0"/>
              <a:t>Lab: Planning and Implementing Group Policy</a:t>
            </a:r>
          </a:p>
        </p:txBody>
      </p:sp>
      <p:sp>
        <p:nvSpPr>
          <p:cNvPr id="40963" name="Rectangle 3"/>
          <p:cNvSpPr>
            <a:spLocks noChangeArrowheads="1"/>
          </p:cNvSpPr>
          <p:nvPr/>
        </p:nvSpPr>
        <p:spPr bwMode="auto">
          <a:xfrm>
            <a:off x="496888" y="1089025"/>
            <a:ext cx="7751762" cy="4386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marL="174625" indent="-174625" eaLnBrk="0" hangingPunct="0">
              <a:lnSpc>
                <a:spcPct val="90000"/>
              </a:lnSpc>
              <a:spcBef>
                <a:spcPct val="70000"/>
              </a:spcBef>
              <a:buClr>
                <a:schemeClr val="hlink"/>
              </a:buClr>
              <a:buSzPct val="90000"/>
              <a:buFontTx/>
              <a:buChar char="•"/>
            </a:pPr>
            <a:r>
              <a:rPr lang="en-US" sz="2000" b="0" dirty="0"/>
              <a:t>Exercise 1: Planning Group Policy</a:t>
            </a:r>
            <a:endParaRPr lang="en-US" sz="2000" b="0" dirty="0" smtClean="0"/>
          </a:p>
          <a:p>
            <a:pPr marL="174625" indent="-174625" eaLnBrk="0" hangingPunct="0">
              <a:lnSpc>
                <a:spcPct val="90000"/>
              </a:lnSpc>
              <a:spcBef>
                <a:spcPct val="70000"/>
              </a:spcBef>
              <a:buClr>
                <a:schemeClr val="hlink"/>
              </a:buClr>
              <a:buSzPct val="90000"/>
              <a:buFontTx/>
              <a:buChar char="•"/>
            </a:pPr>
            <a:r>
              <a:rPr lang="en-US" sz="2000" b="0" dirty="0" smtClean="0"/>
              <a:t>Exercise </a:t>
            </a:r>
            <a:r>
              <a:rPr lang="en-US" sz="2000" b="0" dirty="0"/>
              <a:t>2: Implementing the Proposed GPO Plan</a:t>
            </a:r>
            <a:endParaRPr lang="en-GB" sz="2000" b="0" dirty="0" smtClean="0"/>
          </a:p>
        </p:txBody>
      </p:sp>
      <p:sp>
        <p:nvSpPr>
          <p:cNvPr id="40964" name="Rectangle 131"/>
          <p:cNvSpPr>
            <a:spLocks noChangeArrowheads="1"/>
          </p:cNvSpPr>
          <p:nvPr/>
        </p:nvSpPr>
        <p:spPr bwMode="auto">
          <a:xfrm>
            <a:off x="458788" y="6132513"/>
            <a:ext cx="4033837"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p>
            <a:pPr algn="ctr" eaLnBrk="0" hangingPunct="0"/>
            <a:r>
              <a:rPr lang="en-GB" sz="1600" dirty="0"/>
              <a:t>Estimated time: </a:t>
            </a:r>
            <a:r>
              <a:rPr lang="en-US" altLang="ko-KR" sz="1600" dirty="0" smtClean="0">
                <a:solidFill>
                  <a:srgbClr val="FF0000"/>
                </a:solidFill>
                <a:ea typeface="굴림" pitchFamily="34" charset="-127"/>
              </a:rPr>
              <a:t>60 </a:t>
            </a:r>
            <a:r>
              <a:rPr lang="en-GB" sz="1600" dirty="0" smtClean="0">
                <a:ea typeface="굴림" pitchFamily="34" charset="-127"/>
              </a:rPr>
              <a:t>minutes</a:t>
            </a:r>
            <a:endParaRPr lang="en-GB" sz="1600" dirty="0">
              <a:ea typeface="굴림" pitchFamily="34" charset="-127"/>
            </a:endParaRPr>
          </a:p>
        </p:txBody>
      </p:sp>
      <p:sp>
        <p:nvSpPr>
          <p:cNvPr id="40965" name="Rectangle 29"/>
          <p:cNvSpPr>
            <a:spLocks noChangeArrowheads="1"/>
          </p:cNvSpPr>
          <p:nvPr/>
        </p:nvSpPr>
        <p:spPr bwMode="auto">
          <a:xfrm>
            <a:off x="425450" y="3605213"/>
            <a:ext cx="4503738" cy="401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b"/>
          <a:lstStyle/>
          <a:p>
            <a:pPr eaLnBrk="0" hangingPunct="0">
              <a:lnSpc>
                <a:spcPct val="90000"/>
              </a:lnSpc>
              <a:spcBef>
                <a:spcPct val="70000"/>
              </a:spcBef>
              <a:buClr>
                <a:schemeClr val="hlink"/>
              </a:buClr>
              <a:buSzPct val="90000"/>
              <a:tabLst>
                <a:tab pos="2176463" algn="l"/>
              </a:tabLst>
            </a:pPr>
            <a:r>
              <a:rPr lang="en-GB" sz="1900" b="0" dirty="0"/>
              <a:t>Logon information</a:t>
            </a:r>
          </a:p>
        </p:txBody>
      </p:sp>
      <p:graphicFrame>
        <p:nvGraphicFramePr>
          <p:cNvPr id="6" name="Group 130"/>
          <p:cNvGraphicFramePr>
            <a:graphicFrameLocks noGrp="1"/>
          </p:cNvGraphicFramePr>
          <p:nvPr>
            <p:extLst>
              <p:ext uri="{D42A27DB-BD31-4B8C-83A1-F6EECF244321}">
                <p14:modId xmlns:p14="http://schemas.microsoft.com/office/powerpoint/2010/main" xmlns="" val="3195526196"/>
              </p:ext>
            </p:extLst>
          </p:nvPr>
        </p:nvGraphicFramePr>
        <p:xfrm>
          <a:off x="439981" y="4114987"/>
          <a:ext cx="5567119" cy="1423989"/>
        </p:xfrm>
        <a:graphic>
          <a:graphicData uri="http://schemas.openxmlformats.org/drawingml/2006/table">
            <a:tbl>
              <a:tblPr>
                <a:tableStyleId>{284E427A-3D55-4303-BF80-6455036E1DE7}</a:tableStyleId>
              </a:tblPr>
              <a:tblGrid>
                <a:gridCol w="2714625"/>
                <a:gridCol w="2852494"/>
              </a:tblGrid>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Virtual machines</a:t>
                      </a:r>
                      <a:endParaRPr kumimoji="0" lang="en-US" sz="1800" b="0" i="1"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6433A-NYC-DC1</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tc>
              </a:tr>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User name</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1800" u="none" strike="noStrike" cap="none" normalizeH="0" baseline="0" dirty="0" err="1" smtClean="0">
                          <a:ln>
                            <a:noFill/>
                          </a:ln>
                          <a:effectLst/>
                        </a:rPr>
                        <a:t>Contoso</a:t>
                      </a:r>
                      <a:r>
                        <a:rPr kumimoji="0" lang="en-US" sz="1800" u="none" strike="noStrike" cap="none" normalizeH="0" baseline="0" dirty="0" smtClean="0">
                          <a:ln>
                            <a:noFill/>
                          </a:ln>
                          <a:effectLst/>
                        </a:rPr>
                        <a:t>\Administrator</a:t>
                      </a:r>
                      <a:endParaRPr kumimoji="0" lang="en-US" sz="1800" b="0" i="0" u="none" strike="noStrike" cap="none" normalizeH="0" baseline="0" dirty="0" smtClean="0">
                        <a:ln>
                          <a:noFill/>
                        </a:ln>
                        <a:solidFill>
                          <a:srgbClr val="3E8CC6"/>
                        </a:solidFill>
                        <a:effectLst/>
                        <a:latin typeface="Verdana" pitchFamily="34" charset="0"/>
                      </a:endParaRPr>
                    </a:p>
                  </a:txBody>
                  <a:tcPr marT="91440" marB="91440" anchor="ctr" horzOverflow="overflow"/>
                </a:tc>
              </a:tr>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Password</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rPr>
                        <a:t>Pa$$w0rd</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tc>
              </a:tr>
            </a:tbl>
          </a:graphicData>
        </a:graphic>
      </p:graphicFrame>
    </p:spTree>
    <p:extLst>
      <p:ext uri="{BB962C8B-B14F-4D97-AF65-F5344CB8AC3E}">
        <p14:creationId xmlns:p14="http://schemas.microsoft.com/office/powerpoint/2010/main" xmlns="" val="47931952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Lab Scenario</a:t>
            </a:r>
          </a:p>
        </p:txBody>
      </p:sp>
      <p:sp>
        <p:nvSpPr>
          <p:cNvPr id="41987" name="Rectangle 3"/>
          <p:cNvSpPr>
            <a:spLocks noChangeArrowheads="1"/>
          </p:cNvSpPr>
          <p:nvPr/>
        </p:nvSpPr>
        <p:spPr bwMode="auto">
          <a:xfrm>
            <a:off x="496888" y="1089025"/>
            <a:ext cx="7751762" cy="4386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eaLnBrk="0" hangingPunct="0">
              <a:lnSpc>
                <a:spcPct val="90000"/>
              </a:lnSpc>
              <a:spcBef>
                <a:spcPct val="70000"/>
              </a:spcBef>
              <a:buClr>
                <a:schemeClr val="hlink"/>
              </a:buClr>
              <a:buSzPct val="90000"/>
            </a:pPr>
            <a:r>
              <a:rPr lang="en-US" sz="2000" b="0" dirty="0"/>
              <a:t>Ed Meadows has asked you to look at the existing GPO infrastructure with a view to updating it to support the requirements of new branch offices. A list of requirements is provided, and you must consider these requirements and then propose a GPO solution that </a:t>
            </a:r>
            <a:r>
              <a:rPr lang="en-US" sz="2000" b="0" dirty="0" smtClean="0"/>
              <a:t>fulfills these requirements.</a:t>
            </a:r>
            <a:endParaRPr lang="en-GB" sz="2000" b="0" dirty="0"/>
          </a:p>
        </p:txBody>
      </p:sp>
    </p:spTree>
    <p:extLst>
      <p:ext uri="{BB962C8B-B14F-4D97-AF65-F5344CB8AC3E}">
        <p14:creationId xmlns:p14="http://schemas.microsoft.com/office/powerpoint/2010/main" xmlns="" val="56012533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smtClean="0"/>
              <a:t>Lab Review</a:t>
            </a:r>
          </a:p>
        </p:txBody>
      </p:sp>
      <p:sp>
        <p:nvSpPr>
          <p:cNvPr id="24579" name="Rectangle 3"/>
          <p:cNvSpPr>
            <a:spLocks noGrp="1" noChangeArrowheads="1"/>
          </p:cNvSpPr>
          <p:nvPr>
            <p:ph type="body" idx="1"/>
          </p:nvPr>
        </p:nvSpPr>
        <p:spPr/>
        <p:txBody>
          <a:bodyPr/>
          <a:lstStyle/>
          <a:p>
            <a:pPr eaLnBrk="1" hangingPunct="1"/>
            <a:r>
              <a:rPr lang="en-US" dirty="0" smtClean="0"/>
              <a:t>In the lab, you implemented a drive mapping by using preferences. How else could this have been achieved?</a:t>
            </a:r>
          </a:p>
          <a:p>
            <a:pPr eaLnBrk="1" hangingPunct="1"/>
            <a:r>
              <a:rPr lang="en-US" dirty="0" smtClean="0"/>
              <a:t>What would the difference to the users be?</a:t>
            </a:r>
          </a:p>
          <a:p>
            <a:pPr eaLnBrk="1" hangingPunct="1"/>
            <a:r>
              <a:rPr lang="en-US" dirty="0" smtClean="0"/>
              <a:t>In the lab, you enforced the settings on the Enforced Security GPO. This GPO applied to the domain. Aside from using Security Group filtering, how else could you have prevented the policy applying to computers in the training lab?</a:t>
            </a:r>
          </a:p>
        </p:txBody>
      </p:sp>
    </p:spTree>
    <p:extLst>
      <p:ext uri="{BB962C8B-B14F-4D97-AF65-F5344CB8AC3E}">
        <p14:creationId xmlns:p14="http://schemas.microsoft.com/office/powerpoint/2010/main" xmlns="" val="15622512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smtClean="0"/>
              <a:t>Module Review and Takeaways</a:t>
            </a:r>
          </a:p>
        </p:txBody>
      </p:sp>
      <p:sp>
        <p:nvSpPr>
          <p:cNvPr id="39939" name="Rectangle 3"/>
          <p:cNvSpPr>
            <a:spLocks noGrp="1" noChangeArrowheads="1"/>
          </p:cNvSpPr>
          <p:nvPr>
            <p:ph type="body" idx="1"/>
          </p:nvPr>
        </p:nvSpPr>
        <p:spPr/>
        <p:txBody>
          <a:bodyPr/>
          <a:lstStyle/>
          <a:p>
            <a:pPr eaLnBrk="1" hangingPunct="1"/>
            <a:r>
              <a:rPr lang="en-US" dirty="0" smtClean="0"/>
              <a:t>Review Questions</a:t>
            </a:r>
          </a:p>
          <a:p>
            <a:pPr eaLnBrk="1" hangingPunct="1"/>
            <a:r>
              <a:rPr lang="en-US" dirty="0" smtClean="0"/>
              <a:t>Best Practices</a:t>
            </a:r>
          </a:p>
        </p:txBody>
      </p:sp>
    </p:spTree>
    <p:extLst>
      <p:ext uri="{BB962C8B-B14F-4D97-AF65-F5344CB8AC3E}">
        <p14:creationId xmlns:p14="http://schemas.microsoft.com/office/powerpoint/2010/main" xmlns="" val="19688715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1</a:t>
            </a:r>
            <a:r>
              <a:rPr lang="en-US" dirty="0"/>
              <a:t>: </a:t>
            </a:r>
            <a:r>
              <a:rPr lang="en-US" dirty="0" smtClean="0"/>
              <a:t>Planning Group Policy Settings</a:t>
            </a:r>
          </a:p>
        </p:txBody>
      </p:sp>
      <p:sp>
        <p:nvSpPr>
          <p:cNvPr id="6147" name="Rectangle 3"/>
          <p:cNvSpPr>
            <a:spLocks noGrp="1" noChangeArrowheads="1"/>
          </p:cNvSpPr>
          <p:nvPr>
            <p:ph type="body" idx="1"/>
          </p:nvPr>
        </p:nvSpPr>
        <p:spPr/>
        <p:txBody>
          <a:bodyPr/>
          <a:lstStyle/>
          <a:p>
            <a:r>
              <a:rPr lang="en-GB" dirty="0" smtClean="0"/>
              <a:t>Discussion: How Do You Use Group Policy?</a:t>
            </a:r>
            <a:endParaRPr lang="en-GB" dirty="0"/>
          </a:p>
          <a:p>
            <a:r>
              <a:rPr lang="en-GB" dirty="0" smtClean="0"/>
              <a:t>Importance </a:t>
            </a:r>
            <a:r>
              <a:rPr lang="en-GB" dirty="0"/>
              <a:t>of </a:t>
            </a:r>
            <a:r>
              <a:rPr lang="en-GB" dirty="0" smtClean="0"/>
              <a:t>Efficient GPOs</a:t>
            </a:r>
            <a:endParaRPr lang="en-GB" dirty="0"/>
          </a:p>
          <a:p>
            <a:r>
              <a:rPr lang="en-GB" dirty="0"/>
              <a:t>What Can You Do with </a:t>
            </a:r>
            <a:r>
              <a:rPr lang="en-GB" dirty="0" smtClean="0"/>
              <a:t>GPOs?</a:t>
            </a:r>
          </a:p>
          <a:p>
            <a:r>
              <a:rPr lang="en-GB" dirty="0" smtClean="0"/>
              <a:t>Administrative </a:t>
            </a:r>
            <a:r>
              <a:rPr lang="en-GB" dirty="0"/>
              <a:t>Templates</a:t>
            </a:r>
          </a:p>
          <a:p>
            <a:r>
              <a:rPr lang="en-GB" dirty="0" smtClean="0"/>
              <a:t>Group Policy Preferences</a:t>
            </a:r>
            <a:endParaRPr lang="en-GB" dirty="0"/>
          </a:p>
          <a:p>
            <a:r>
              <a:rPr lang="en-GB" dirty="0" smtClean="0"/>
              <a:t>Demonstration: How to Use Group Policy Preferences</a:t>
            </a:r>
          </a:p>
          <a:p>
            <a:r>
              <a:rPr lang="en-GB" dirty="0" smtClean="0"/>
              <a:t>What </a:t>
            </a:r>
            <a:r>
              <a:rPr lang="en-GB" dirty="0"/>
              <a:t>Are Starter GPOs?</a:t>
            </a:r>
          </a:p>
          <a:p>
            <a:r>
              <a:rPr lang="en-GB" dirty="0"/>
              <a:t>Central Store Planning</a:t>
            </a:r>
          </a:p>
          <a:p>
            <a:endParaRPr lang="en-GB" dirty="0"/>
          </a:p>
          <a:p>
            <a:pPr marL="0" indent="0" eaLnBrk="1" hangingPunct="1">
              <a:buNone/>
            </a:pPr>
            <a:endParaRPr lang="en-GB" dirty="0" smtClean="0"/>
          </a:p>
        </p:txBody>
      </p:sp>
    </p:spTree>
    <p:extLst>
      <p:ext uri="{BB962C8B-B14F-4D97-AF65-F5344CB8AC3E}">
        <p14:creationId xmlns:p14="http://schemas.microsoft.com/office/powerpoint/2010/main" xmlns="" val="35220324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Discussion: How Do You Use Group Policy?</a:t>
            </a:r>
          </a:p>
        </p:txBody>
      </p:sp>
      <p:pic>
        <p:nvPicPr>
          <p:cNvPr id="4" name="Picture 9" descr="C:\Users\tfrink.NORTHAMERICA\Pictures\MSL Approved graphics from Vendor Resource Toolkit\Graphics\Collection_Group.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3125" y="3303588"/>
            <a:ext cx="3819525" cy="2762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8" descr="C:\Users\tfrink.NORTHAMERICA\Pictures\MSL Approved graphics from Vendor Resource Toolkit\Graphics\ChatBubble.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43125" y="1095375"/>
            <a:ext cx="6523038" cy="2784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Box 10"/>
          <p:cNvSpPr txBox="1">
            <a:spLocks noChangeArrowheads="1"/>
          </p:cNvSpPr>
          <p:nvPr/>
        </p:nvSpPr>
        <p:spPr bwMode="auto">
          <a:xfrm>
            <a:off x="3424238" y="1606550"/>
            <a:ext cx="4054475"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2000" dirty="0" smtClean="0">
                <a:latin typeface="Arial" pitchFamily="34" charset="0"/>
              </a:rPr>
              <a:t>How does your organization implement GPOs? </a:t>
            </a:r>
            <a:endParaRPr lang="en-US" sz="2000" dirty="0">
              <a:latin typeface="Arial" pitchFamily="34" charset="0"/>
            </a:endParaRPr>
          </a:p>
        </p:txBody>
      </p:sp>
    </p:spTree>
    <p:extLst>
      <p:ext uri="{BB962C8B-B14F-4D97-AF65-F5344CB8AC3E}">
        <p14:creationId xmlns:p14="http://schemas.microsoft.com/office/powerpoint/2010/main" xmlns="" val="6884947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Importance of Efficient GPOs</a:t>
            </a:r>
          </a:p>
        </p:txBody>
      </p:sp>
      <p:sp>
        <p:nvSpPr>
          <p:cNvPr id="8" name="AutoShape 5"/>
          <p:cNvSpPr>
            <a:spLocks noChangeArrowheads="1"/>
          </p:cNvSpPr>
          <p:nvPr/>
        </p:nvSpPr>
        <p:spPr bwMode="auto">
          <a:xfrm>
            <a:off x="315913" y="1282700"/>
            <a:ext cx="8537575" cy="4047858"/>
          </a:xfrm>
          <a:prstGeom prst="roundRect">
            <a:avLst>
              <a:gd name="adj" fmla="val 4167"/>
            </a:avLst>
          </a:prstGeom>
          <a:solidFill>
            <a:srgbClr val="DEE7F1"/>
          </a:solidFill>
          <a:ln w="9525" algn="ctr">
            <a:solidFill>
              <a:srgbClr val="333333"/>
            </a:solidFill>
            <a:round/>
            <a:headEnd/>
            <a:tailEnd/>
          </a:ln>
        </p:spPr>
        <p:txBody>
          <a:bodyPr/>
          <a:lstStyle/>
          <a:p>
            <a:pPr algn="l">
              <a:lnSpc>
                <a:spcPct val="90000"/>
              </a:lnSpc>
              <a:spcBef>
                <a:spcPct val="70000"/>
              </a:spcBef>
              <a:buClr>
                <a:schemeClr val="hlink"/>
              </a:buClr>
              <a:buSzPct val="90000"/>
            </a:pPr>
            <a:r>
              <a:rPr lang="en-US" sz="2000" dirty="0" smtClean="0"/>
              <a:t>It is important to plan efficient GPOs because it helps to:</a:t>
            </a:r>
          </a:p>
          <a:p>
            <a:pPr algn="l">
              <a:lnSpc>
                <a:spcPct val="90000"/>
              </a:lnSpc>
              <a:spcBef>
                <a:spcPct val="70000"/>
              </a:spcBef>
              <a:buClr>
                <a:schemeClr val="hlink"/>
              </a:buClr>
              <a:buSzPct val="90000"/>
            </a:pPr>
            <a:endParaRPr lang="en-US" sz="2000" dirty="0"/>
          </a:p>
          <a:p>
            <a:pPr algn="l">
              <a:lnSpc>
                <a:spcPct val="90000"/>
              </a:lnSpc>
              <a:spcBef>
                <a:spcPct val="70000"/>
              </a:spcBef>
              <a:buClr>
                <a:schemeClr val="hlink"/>
              </a:buClr>
              <a:buSzPct val="90000"/>
            </a:pPr>
            <a:endParaRPr lang="en-US" sz="2000" dirty="0" smtClean="0"/>
          </a:p>
          <a:p>
            <a:pPr algn="l">
              <a:lnSpc>
                <a:spcPct val="90000"/>
              </a:lnSpc>
              <a:spcBef>
                <a:spcPct val="70000"/>
              </a:spcBef>
              <a:buClr>
                <a:schemeClr val="hlink"/>
              </a:buClr>
              <a:buSzPct val="90000"/>
            </a:pPr>
            <a:endParaRPr lang="en-US" sz="2000" dirty="0"/>
          </a:p>
          <a:p>
            <a:pPr algn="l">
              <a:lnSpc>
                <a:spcPct val="90000"/>
              </a:lnSpc>
              <a:spcBef>
                <a:spcPct val="70000"/>
              </a:spcBef>
              <a:buClr>
                <a:schemeClr val="hlink"/>
              </a:buClr>
              <a:buSzPct val="90000"/>
            </a:pPr>
            <a:r>
              <a:rPr lang="en-US" sz="2000" dirty="0" smtClean="0"/>
              <a:t>Poorly planned GPOs can lead to:</a:t>
            </a:r>
            <a:endParaRPr lang="en-US" sz="2000" dirty="0"/>
          </a:p>
          <a:p>
            <a:pPr algn="l">
              <a:lnSpc>
                <a:spcPct val="90000"/>
              </a:lnSpc>
              <a:spcBef>
                <a:spcPct val="70000"/>
              </a:spcBef>
              <a:buClr>
                <a:schemeClr val="hlink"/>
              </a:buClr>
              <a:buSzPct val="90000"/>
            </a:pPr>
            <a:endParaRPr lang="en-US" sz="2000" dirty="0"/>
          </a:p>
        </p:txBody>
      </p:sp>
      <p:sp>
        <p:nvSpPr>
          <p:cNvPr id="10" name="AutoShape 6"/>
          <p:cNvSpPr>
            <a:spLocks noChangeArrowheads="1"/>
          </p:cNvSpPr>
          <p:nvPr/>
        </p:nvSpPr>
        <p:spPr bwMode="auto">
          <a:xfrm>
            <a:off x="549275" y="1874838"/>
            <a:ext cx="7937500" cy="948531"/>
          </a:xfrm>
          <a:prstGeom prst="roundRect">
            <a:avLst>
              <a:gd name="adj" fmla="val 4167"/>
            </a:avLst>
          </a:prstGeom>
          <a:solidFill>
            <a:srgbClr val="F2E7CE"/>
          </a:solidFill>
          <a:ln w="9525" algn="ctr">
            <a:solidFill>
              <a:srgbClr val="333333"/>
            </a:solidFill>
            <a:round/>
            <a:headEnd/>
            <a:tailEnd/>
          </a:ln>
        </p:spPr>
        <p:txBody>
          <a:bodyPr anchor="ctr"/>
          <a:lstStyle/>
          <a:p>
            <a:pPr marL="228600" indent="-228600" algn="l">
              <a:lnSpc>
                <a:spcPct val="90000"/>
              </a:lnSpc>
              <a:spcBef>
                <a:spcPct val="40000"/>
              </a:spcBef>
              <a:buClr>
                <a:srgbClr val="006699"/>
              </a:buClr>
              <a:buFontTx/>
              <a:buChar char="•"/>
            </a:pPr>
            <a:r>
              <a:rPr lang="en-US" dirty="0" smtClean="0">
                <a:cs typeface="Times New Roman" pitchFamily="18" charset="0"/>
              </a:rPr>
              <a:t>Ensure GPOs are predictable</a:t>
            </a:r>
            <a:endParaRPr lang="en-US" dirty="0">
              <a:cs typeface="Times New Roman" pitchFamily="18" charset="0"/>
            </a:endParaRPr>
          </a:p>
          <a:p>
            <a:pPr marL="228600" indent="-228600" algn="l">
              <a:lnSpc>
                <a:spcPct val="90000"/>
              </a:lnSpc>
              <a:spcBef>
                <a:spcPct val="40000"/>
              </a:spcBef>
              <a:buClr>
                <a:srgbClr val="006699"/>
              </a:buClr>
              <a:buFontTx/>
              <a:buChar char="•"/>
            </a:pPr>
            <a:r>
              <a:rPr lang="en-US" dirty="0" smtClean="0">
                <a:cs typeface="Times New Roman" pitchFamily="18" charset="0"/>
              </a:rPr>
              <a:t>Decrease administrative effort</a:t>
            </a:r>
          </a:p>
        </p:txBody>
      </p:sp>
      <p:sp>
        <p:nvSpPr>
          <p:cNvPr id="13" name="AutoShape 6"/>
          <p:cNvSpPr>
            <a:spLocks noChangeArrowheads="1"/>
          </p:cNvSpPr>
          <p:nvPr/>
        </p:nvSpPr>
        <p:spPr bwMode="auto">
          <a:xfrm>
            <a:off x="549275" y="3930952"/>
            <a:ext cx="7937500" cy="948531"/>
          </a:xfrm>
          <a:prstGeom prst="roundRect">
            <a:avLst>
              <a:gd name="adj" fmla="val 4167"/>
            </a:avLst>
          </a:prstGeom>
          <a:solidFill>
            <a:srgbClr val="F2E7CE"/>
          </a:solidFill>
          <a:ln w="9525" algn="ctr">
            <a:solidFill>
              <a:srgbClr val="333333"/>
            </a:solidFill>
            <a:round/>
            <a:headEnd/>
            <a:tailEnd/>
          </a:ln>
        </p:spPr>
        <p:txBody>
          <a:bodyPr anchor="ctr"/>
          <a:lstStyle/>
          <a:p>
            <a:pPr marL="228600" indent="-228600" algn="l">
              <a:lnSpc>
                <a:spcPct val="90000"/>
              </a:lnSpc>
              <a:spcBef>
                <a:spcPct val="40000"/>
              </a:spcBef>
              <a:buClr>
                <a:srgbClr val="006699"/>
              </a:buClr>
              <a:buFontTx/>
              <a:buChar char="•"/>
            </a:pPr>
            <a:r>
              <a:rPr lang="en-US" dirty="0" smtClean="0">
                <a:cs typeface="Times New Roman" pitchFamily="18" charset="0"/>
              </a:rPr>
              <a:t>Degraded startup and logon performance</a:t>
            </a:r>
          </a:p>
          <a:p>
            <a:pPr marL="228600" indent="-228600" algn="l">
              <a:lnSpc>
                <a:spcPct val="90000"/>
              </a:lnSpc>
              <a:spcBef>
                <a:spcPct val="40000"/>
              </a:spcBef>
              <a:buClr>
                <a:srgbClr val="006699"/>
              </a:buClr>
              <a:buFontTx/>
              <a:buChar char="•"/>
            </a:pPr>
            <a:r>
              <a:rPr lang="en-US" dirty="0" smtClean="0">
                <a:cs typeface="Times New Roman" pitchFamily="18" charset="0"/>
              </a:rPr>
              <a:t>Unexpected results on target computers</a:t>
            </a:r>
          </a:p>
        </p:txBody>
      </p:sp>
      <p:grpSp>
        <p:nvGrpSpPr>
          <p:cNvPr id="14" name="Group 13"/>
          <p:cNvGrpSpPr/>
          <p:nvPr/>
        </p:nvGrpSpPr>
        <p:grpSpPr>
          <a:xfrm>
            <a:off x="6604310" y="4594375"/>
            <a:ext cx="2363755" cy="1749275"/>
            <a:chOff x="3911874" y="2348568"/>
            <a:chExt cx="1388472" cy="1027526"/>
          </a:xfrm>
        </p:grpSpPr>
        <p:pic>
          <p:nvPicPr>
            <p:cNvPr id="15" name="Picture 6" descr="C:\Users\Karin\Documents\6293A Main Folder\PPT Library\Computer_Workstation.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420149" y="2348568"/>
              <a:ext cx="691896" cy="864870"/>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7" descr="C:\Users\Karin\Documents\6293A Main Folder\PPT Library\GroupPolicyObject.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911874" y="2912498"/>
              <a:ext cx="782441" cy="463596"/>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9" descr="C:\Users\Karin\Documents\6293A Main Folder\PPT Library\Validate_CheckMark.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841209" y="2563125"/>
              <a:ext cx="459137" cy="435755"/>
            </a:xfrm>
            <a:prstGeom prst="rect">
              <a:avLst/>
            </a:prstGeom>
            <a:noFill/>
            <a:extLst>
              <a:ext uri="{909E8E84-426E-40DD-AFC4-6F175D3DCCD1}">
                <a14:hiddenFill xmlns:a14="http://schemas.microsoft.com/office/drawing/2010/main" xmlns="">
                  <a:solidFill>
                    <a:srgbClr val="FFFFFF"/>
                  </a:solidFill>
                </a14:hiddenFill>
              </a:ext>
            </a:extLst>
          </p:spPr>
        </p:pic>
      </p:grpSp>
    </p:spTree>
    <p:extLst>
      <p:ext uri="{BB962C8B-B14F-4D97-AF65-F5344CB8AC3E}">
        <p14:creationId xmlns:p14="http://schemas.microsoft.com/office/powerpoint/2010/main" xmlns="" val="4478053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Can You Do with </a:t>
            </a:r>
            <a:r>
              <a:rPr lang="en-GB" dirty="0" smtClean="0"/>
              <a:t>GPOs?</a:t>
            </a:r>
            <a:endParaRPr lang="en-GB" dirty="0"/>
          </a:p>
        </p:txBody>
      </p:sp>
      <p:sp>
        <p:nvSpPr>
          <p:cNvPr id="4" name="Rounded Rectangle 812098"/>
          <p:cNvSpPr>
            <a:spLocks noChangeArrowheads="1"/>
          </p:cNvSpPr>
          <p:nvPr/>
        </p:nvSpPr>
        <p:spPr bwMode="auto">
          <a:xfrm>
            <a:off x="319088" y="2497137"/>
            <a:ext cx="8623300" cy="2836863"/>
          </a:xfrm>
          <a:prstGeom prst="roundRect">
            <a:avLst>
              <a:gd name="adj" fmla="val 4167"/>
            </a:avLst>
          </a:prstGeom>
          <a:solidFill>
            <a:srgbClr val="DEE7F1"/>
          </a:solidFill>
          <a:ln w="9525" algn="ctr">
            <a:solidFill>
              <a:srgbClr val="333333"/>
            </a:solidFill>
            <a:round/>
            <a:headEnd/>
            <a:tailEnd/>
          </a:ln>
        </p:spPr>
        <p:txBody>
          <a:bodyPr/>
          <a:lstStyle/>
          <a:p>
            <a:pPr>
              <a:lnSpc>
                <a:spcPct val="90000"/>
              </a:lnSpc>
              <a:spcBef>
                <a:spcPct val="40000"/>
              </a:spcBef>
            </a:pPr>
            <a:r>
              <a:rPr lang="en-US" sz="2000" dirty="0" smtClean="0"/>
              <a:t>You can configure the following important settings:</a:t>
            </a:r>
            <a:endParaRPr lang="en-US" sz="2000" dirty="0"/>
          </a:p>
          <a:p>
            <a:pPr>
              <a:buClr>
                <a:schemeClr val="hlink"/>
              </a:buClr>
              <a:buSzPct val="90000"/>
            </a:pPr>
            <a:endParaRPr lang="en-US" sz="2000" dirty="0"/>
          </a:p>
        </p:txBody>
      </p:sp>
      <p:sp>
        <p:nvSpPr>
          <p:cNvPr id="5" name="Rounded Rectangle 844804"/>
          <p:cNvSpPr>
            <a:spLocks noChangeArrowheads="1"/>
          </p:cNvSpPr>
          <p:nvPr/>
        </p:nvSpPr>
        <p:spPr bwMode="auto">
          <a:xfrm>
            <a:off x="477838" y="3205163"/>
            <a:ext cx="8305800" cy="1785937"/>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eaLnBrk="0" hangingPunct="0">
              <a:lnSpc>
                <a:spcPct val="90000"/>
              </a:lnSpc>
              <a:spcBef>
                <a:spcPct val="40000"/>
              </a:spcBef>
              <a:buClr>
                <a:srgbClr val="006699"/>
              </a:buClr>
              <a:buFontTx/>
              <a:buChar char="•"/>
            </a:pPr>
            <a:r>
              <a:rPr lang="en-US" dirty="0" smtClean="0"/>
              <a:t>Configure preferences</a:t>
            </a:r>
          </a:p>
          <a:p>
            <a:pPr marL="228600" indent="-228600" eaLnBrk="0" hangingPunct="0">
              <a:lnSpc>
                <a:spcPct val="90000"/>
              </a:lnSpc>
              <a:spcBef>
                <a:spcPct val="40000"/>
              </a:spcBef>
              <a:buClr>
                <a:srgbClr val="006699"/>
              </a:buClr>
              <a:buFontTx/>
              <a:buChar char="•"/>
            </a:pPr>
            <a:r>
              <a:rPr lang="en-US" dirty="0" smtClean="0"/>
              <a:t>Deploying software</a:t>
            </a:r>
          </a:p>
          <a:p>
            <a:pPr marL="228600" indent="-228600" eaLnBrk="0" hangingPunct="0">
              <a:lnSpc>
                <a:spcPct val="90000"/>
              </a:lnSpc>
              <a:spcBef>
                <a:spcPct val="40000"/>
              </a:spcBef>
              <a:buClr>
                <a:srgbClr val="006699"/>
              </a:buClr>
              <a:buFontTx/>
              <a:buChar char="•"/>
            </a:pPr>
            <a:r>
              <a:rPr lang="en-US" dirty="0" smtClean="0"/>
              <a:t>Implement scripts</a:t>
            </a:r>
          </a:p>
          <a:p>
            <a:pPr marL="228600" indent="-228600" eaLnBrk="0" hangingPunct="0">
              <a:lnSpc>
                <a:spcPct val="90000"/>
              </a:lnSpc>
              <a:spcBef>
                <a:spcPct val="40000"/>
              </a:spcBef>
              <a:buClr>
                <a:srgbClr val="006699"/>
              </a:buClr>
              <a:buFontTx/>
              <a:buChar char="•"/>
            </a:pPr>
            <a:r>
              <a:rPr lang="en-US" dirty="0" smtClean="0"/>
              <a:t>Implement folder redirection</a:t>
            </a:r>
          </a:p>
        </p:txBody>
      </p:sp>
      <p:sp>
        <p:nvSpPr>
          <p:cNvPr id="6" name="AutoShape 8"/>
          <p:cNvSpPr>
            <a:spLocks noChangeArrowheads="1"/>
          </p:cNvSpPr>
          <p:nvPr/>
        </p:nvSpPr>
        <p:spPr bwMode="auto">
          <a:xfrm>
            <a:off x="319088" y="862012"/>
            <a:ext cx="8510588" cy="1252537"/>
          </a:xfrm>
          <a:prstGeom prst="roundRect">
            <a:avLst>
              <a:gd name="adj" fmla="val 166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eaLnBrk="0" hangingPunct="0">
              <a:defRPr/>
            </a:pPr>
            <a:r>
              <a:rPr lang="en-US" dirty="0"/>
              <a:t>You can use group policy to configure the user environment, distribute applications, run logon scripts, and redirect folders. Each of these should be planned carefully to ensure that they function as expected.</a:t>
            </a:r>
            <a:endParaRPr lang="en-US" dirty="0">
              <a:cs typeface="Arial" charset="0"/>
            </a:endParaRPr>
          </a:p>
        </p:txBody>
      </p:sp>
    </p:spTree>
    <p:extLst>
      <p:ext uri="{BB962C8B-B14F-4D97-AF65-F5344CB8AC3E}">
        <p14:creationId xmlns:p14="http://schemas.microsoft.com/office/powerpoint/2010/main" xmlns="" val="26605832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Administrative Templates</a:t>
            </a:r>
          </a:p>
        </p:txBody>
      </p:sp>
      <p:sp>
        <p:nvSpPr>
          <p:cNvPr id="4" name="Rounded Rectangle 812098"/>
          <p:cNvSpPr>
            <a:spLocks noChangeArrowheads="1"/>
          </p:cNvSpPr>
          <p:nvPr/>
        </p:nvSpPr>
        <p:spPr bwMode="auto">
          <a:xfrm>
            <a:off x="336550" y="885825"/>
            <a:ext cx="8623300" cy="1863725"/>
          </a:xfrm>
          <a:prstGeom prst="roundRect">
            <a:avLst>
              <a:gd name="adj" fmla="val 4167"/>
            </a:avLst>
          </a:prstGeom>
          <a:solidFill>
            <a:srgbClr val="DEE7F1"/>
          </a:solidFill>
          <a:ln w="9525" algn="ctr">
            <a:solidFill>
              <a:srgbClr val="333333"/>
            </a:solidFill>
            <a:round/>
            <a:headEnd/>
            <a:tailEnd/>
          </a:ln>
        </p:spPr>
        <p:txBody>
          <a:bodyPr/>
          <a:lstStyle/>
          <a:p>
            <a:pPr>
              <a:lnSpc>
                <a:spcPct val="90000"/>
              </a:lnSpc>
              <a:spcBef>
                <a:spcPct val="40000"/>
              </a:spcBef>
            </a:pPr>
            <a:r>
              <a:rPr lang="en-US" sz="2000"/>
              <a:t>ADM files:</a:t>
            </a:r>
          </a:p>
          <a:p>
            <a:pPr>
              <a:buClr>
                <a:schemeClr val="hlink"/>
              </a:buClr>
              <a:buSzPct val="90000"/>
            </a:pPr>
            <a:endParaRPr lang="en-US" sz="2000"/>
          </a:p>
        </p:txBody>
      </p:sp>
      <p:sp>
        <p:nvSpPr>
          <p:cNvPr id="5" name="Rounded Rectangle 844804"/>
          <p:cNvSpPr>
            <a:spLocks noChangeArrowheads="1"/>
          </p:cNvSpPr>
          <p:nvPr/>
        </p:nvSpPr>
        <p:spPr bwMode="auto">
          <a:xfrm>
            <a:off x="495300" y="1352550"/>
            <a:ext cx="8305800" cy="1143000"/>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eaLnBrk="0" hangingPunct="0">
              <a:lnSpc>
                <a:spcPct val="90000"/>
              </a:lnSpc>
              <a:spcBef>
                <a:spcPct val="40000"/>
              </a:spcBef>
              <a:buClr>
                <a:srgbClr val="006699"/>
              </a:buClr>
              <a:buFontTx/>
              <a:buChar char="•"/>
            </a:pPr>
            <a:r>
              <a:rPr lang="en-US"/>
              <a:t>Are copied into every GPO in SYSVOL</a:t>
            </a:r>
          </a:p>
          <a:p>
            <a:pPr marL="228600" indent="-228600" eaLnBrk="0" hangingPunct="0">
              <a:lnSpc>
                <a:spcPct val="90000"/>
              </a:lnSpc>
              <a:spcBef>
                <a:spcPct val="40000"/>
              </a:spcBef>
              <a:buClr>
                <a:srgbClr val="006699"/>
              </a:buClr>
              <a:buFontTx/>
              <a:buChar char="•"/>
            </a:pPr>
            <a:r>
              <a:rPr lang="en-US"/>
              <a:t>Are difficult to customize</a:t>
            </a:r>
          </a:p>
        </p:txBody>
      </p:sp>
      <p:sp>
        <p:nvSpPr>
          <p:cNvPr id="6" name="Rounded Rectangle 812098"/>
          <p:cNvSpPr>
            <a:spLocks noChangeArrowheads="1"/>
          </p:cNvSpPr>
          <p:nvPr/>
        </p:nvSpPr>
        <p:spPr bwMode="auto">
          <a:xfrm>
            <a:off x="368300" y="2952750"/>
            <a:ext cx="8623300" cy="2076450"/>
          </a:xfrm>
          <a:prstGeom prst="roundRect">
            <a:avLst>
              <a:gd name="adj" fmla="val 4167"/>
            </a:avLst>
          </a:prstGeom>
          <a:solidFill>
            <a:srgbClr val="DEE7F1"/>
          </a:solidFill>
          <a:ln w="9525" algn="ctr">
            <a:solidFill>
              <a:srgbClr val="333333"/>
            </a:solidFill>
            <a:round/>
            <a:headEnd/>
            <a:tailEnd/>
          </a:ln>
        </p:spPr>
        <p:txBody>
          <a:bodyPr/>
          <a:lstStyle/>
          <a:p>
            <a:pPr>
              <a:lnSpc>
                <a:spcPct val="90000"/>
              </a:lnSpc>
              <a:spcBef>
                <a:spcPct val="40000"/>
              </a:spcBef>
            </a:pPr>
            <a:r>
              <a:rPr lang="en-US" sz="2000"/>
              <a:t>ADMX files:</a:t>
            </a:r>
          </a:p>
          <a:p>
            <a:pPr>
              <a:buClr>
                <a:schemeClr val="hlink"/>
              </a:buClr>
              <a:buSzPct val="90000"/>
            </a:pPr>
            <a:endParaRPr lang="en-US" sz="2000"/>
          </a:p>
        </p:txBody>
      </p:sp>
      <p:sp>
        <p:nvSpPr>
          <p:cNvPr id="7" name="Rounded Rectangle 844804"/>
          <p:cNvSpPr>
            <a:spLocks noChangeArrowheads="1"/>
          </p:cNvSpPr>
          <p:nvPr/>
        </p:nvSpPr>
        <p:spPr bwMode="auto">
          <a:xfrm>
            <a:off x="488950" y="3394075"/>
            <a:ext cx="8305800" cy="1387475"/>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eaLnBrk="0" hangingPunct="0">
              <a:lnSpc>
                <a:spcPct val="90000"/>
              </a:lnSpc>
              <a:spcBef>
                <a:spcPct val="40000"/>
              </a:spcBef>
              <a:buClr>
                <a:srgbClr val="006699"/>
              </a:buClr>
              <a:buFontTx/>
              <a:buChar char="•"/>
            </a:pPr>
            <a:r>
              <a:rPr lang="en-US"/>
              <a:t>Are language neutral</a:t>
            </a:r>
          </a:p>
          <a:p>
            <a:pPr marL="228600" indent="-228600" eaLnBrk="0" hangingPunct="0">
              <a:lnSpc>
                <a:spcPct val="90000"/>
              </a:lnSpc>
              <a:spcBef>
                <a:spcPct val="40000"/>
              </a:spcBef>
              <a:buClr>
                <a:srgbClr val="006699"/>
              </a:buClr>
              <a:buFontTx/>
              <a:buChar char="•"/>
            </a:pPr>
            <a:r>
              <a:rPr lang="en-US"/>
              <a:t>Are not stored in the GPO</a:t>
            </a:r>
          </a:p>
          <a:p>
            <a:pPr marL="228600" indent="-228600" eaLnBrk="0" hangingPunct="0">
              <a:lnSpc>
                <a:spcPct val="90000"/>
              </a:lnSpc>
              <a:spcBef>
                <a:spcPct val="40000"/>
              </a:spcBef>
              <a:buClr>
                <a:srgbClr val="006699"/>
              </a:buClr>
              <a:buFontTx/>
              <a:buChar char="•"/>
            </a:pPr>
            <a:r>
              <a:rPr lang="en-US"/>
              <a:t>Are extensible through XML</a:t>
            </a:r>
          </a:p>
        </p:txBody>
      </p:sp>
      <p:sp>
        <p:nvSpPr>
          <p:cNvPr id="8" name="AutoShape 8"/>
          <p:cNvSpPr>
            <a:spLocks noChangeArrowheads="1"/>
          </p:cNvSpPr>
          <p:nvPr/>
        </p:nvSpPr>
        <p:spPr bwMode="auto">
          <a:xfrm>
            <a:off x="431800" y="5392738"/>
            <a:ext cx="8510588" cy="774700"/>
          </a:xfrm>
          <a:prstGeom prst="roundRect">
            <a:avLst>
              <a:gd name="adj" fmla="val 166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eaLnBrk="0" hangingPunct="0">
              <a:defRPr/>
            </a:pPr>
            <a:r>
              <a:rPr lang="en-US">
                <a:cs typeface="Arial" charset="0"/>
              </a:rPr>
              <a:t>Language of the UI is provided by ADML files on the workstation hosting the GPMC</a:t>
            </a:r>
          </a:p>
        </p:txBody>
      </p:sp>
    </p:spTree>
    <p:extLst>
      <p:ext uri="{BB962C8B-B14F-4D97-AF65-F5344CB8AC3E}">
        <p14:creationId xmlns:p14="http://schemas.microsoft.com/office/powerpoint/2010/main" xmlns="" val="33287166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Group Policy Preferences</a:t>
            </a:r>
          </a:p>
        </p:txBody>
      </p:sp>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43000" y="1066800"/>
            <a:ext cx="6765192" cy="5276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245265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Demonstration: How to Use Group Policy Preferences</a:t>
            </a:r>
          </a:p>
        </p:txBody>
      </p:sp>
      <p:sp>
        <p:nvSpPr>
          <p:cNvPr id="4" name="Rectangle 3"/>
          <p:cNvSpPr txBox="1">
            <a:spLocks noChangeArrowheads="1"/>
          </p:cNvSpPr>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a:buFontTx/>
              <a:buNone/>
            </a:pPr>
            <a:r>
              <a:rPr lang="en-US" b="1" dirty="0" smtClean="0"/>
              <a:t>In this demonstration, you will see how to: </a:t>
            </a:r>
          </a:p>
          <a:p>
            <a:pPr lvl="0"/>
            <a:r>
              <a:rPr lang="en-US" b="0" dirty="0"/>
              <a:t>Open Group Policy Management</a:t>
            </a:r>
            <a:endParaRPr lang="en-GB" b="0" dirty="0"/>
          </a:p>
          <a:p>
            <a:pPr lvl="0"/>
            <a:r>
              <a:rPr lang="en-US" b="0" dirty="0"/>
              <a:t>Edit the </a:t>
            </a:r>
            <a:r>
              <a:rPr lang="en-US" b="0" dirty="0" smtClean="0"/>
              <a:t>default domain policy</a:t>
            </a:r>
            <a:endParaRPr lang="en-GB" b="0" dirty="0"/>
          </a:p>
          <a:p>
            <a:pPr lvl="0"/>
            <a:r>
              <a:rPr lang="en-US" b="0" dirty="0"/>
              <a:t>Enable a drive mapping with a Group Policy preference</a:t>
            </a:r>
            <a:endParaRPr lang="en-GB" b="0" dirty="0"/>
          </a:p>
          <a:p>
            <a:pPr lvl="0"/>
            <a:r>
              <a:rPr lang="en-US" b="0" dirty="0"/>
              <a:t>Configure </a:t>
            </a:r>
            <a:r>
              <a:rPr lang="en-US" b="0" dirty="0" smtClean="0"/>
              <a:t>targeting </a:t>
            </a:r>
            <a:r>
              <a:rPr lang="en-US" b="0" dirty="0"/>
              <a:t>for the preference</a:t>
            </a:r>
            <a:endParaRPr lang="en-GB" b="0" dirty="0"/>
          </a:p>
          <a:p>
            <a:endParaRPr lang="en-US" b="0" dirty="0"/>
          </a:p>
        </p:txBody>
      </p:sp>
    </p:spTree>
    <p:extLst>
      <p:ext uri="{BB962C8B-B14F-4D97-AF65-F5344CB8AC3E}">
        <p14:creationId xmlns:p14="http://schemas.microsoft.com/office/powerpoint/2010/main" xmlns="" val="1361504881"/>
      </p:ext>
    </p:extLst>
  </p:cSld>
  <p:clrMapOvr>
    <a:masterClrMapping/>
  </p:clrMapOvr>
  <p:timing>
    <p:tnLst>
      <p:par>
        <p:cTn id="1" dur="indefinite" restart="never" nodeType="tmRoot"/>
      </p:par>
    </p:tnLst>
  </p:timing>
</p:sld>
</file>

<file path=ppt/theme/theme1.xml><?xml version="1.0" encoding="utf-8"?>
<a:theme xmlns:a="http://schemas.openxmlformats.org/drawingml/2006/main" name="NG_MOC_Template">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NG_MOC_Template</Template>
  <TotalTime>0</TotalTime>
  <Words>4470</Words>
  <Application>Microsoft Office PowerPoint</Application>
  <PresentationFormat>On-screen Show (4:3)</PresentationFormat>
  <Paragraphs>465</Paragraphs>
  <Slides>29</Slides>
  <Notes>29</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NG_MOC_Template</vt:lpstr>
      <vt:lpstr>Slide 1</vt:lpstr>
      <vt:lpstr>Module Overview</vt:lpstr>
      <vt:lpstr>Lesson 1: Planning Group Policy Settings</vt:lpstr>
      <vt:lpstr>Discussion: How Do You Use Group Policy?</vt:lpstr>
      <vt:lpstr>Importance of Efficient GPOs</vt:lpstr>
      <vt:lpstr>What Can You Do with GPOs?</vt:lpstr>
      <vt:lpstr>Administrative Templates</vt:lpstr>
      <vt:lpstr>Group Policy Preferences</vt:lpstr>
      <vt:lpstr>Demonstration: How to Use Group Policy Preferences</vt:lpstr>
      <vt:lpstr>What Are Starter GPOs?</vt:lpstr>
      <vt:lpstr>Central Store Planning</vt:lpstr>
      <vt:lpstr>Lesson 2: Planning the Assignment of Group Policies</vt:lpstr>
      <vt:lpstr>Considerations for AD DS Structure</vt:lpstr>
      <vt:lpstr>Considerations for Modifying Inheritance</vt:lpstr>
      <vt:lpstr>Filtering and Targeting GPOs</vt:lpstr>
      <vt:lpstr>Considerations for Loopback Processing</vt:lpstr>
      <vt:lpstr>Discussion: Planning Group Policies (1)</vt:lpstr>
      <vt:lpstr>Discussion: Planning Group Policies (2)</vt:lpstr>
      <vt:lpstr>Lesson 3: Planning the Management of Group Policy Objects</vt:lpstr>
      <vt:lpstr>Considerations for Administering Group Policy Objects</vt:lpstr>
      <vt:lpstr>Considerations for Re-using or Copying GPOs</vt:lpstr>
      <vt:lpstr>Considerations for Backing Up and Restoring GPOs</vt:lpstr>
      <vt:lpstr>Considerations for Delegating Management of GPOs</vt:lpstr>
      <vt:lpstr>Discussion: Managing Group Policy</vt:lpstr>
      <vt:lpstr>Introduction to Advanced Group Policy Management</vt:lpstr>
      <vt:lpstr>Lab: Planning and Implementing Group Policy</vt:lpstr>
      <vt:lpstr>Lab Scenario</vt:lpstr>
      <vt:lpstr>Lab Review</vt:lpstr>
      <vt:lpstr>Module Review and Takeaways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2010-10-28T22:56:07Z</dcterms:created>
  <dcterms:modified xsi:type="dcterms:W3CDTF">2011-08-10T05:22:34Z</dcterms:modified>
</cp:coreProperties>
</file>